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63" r:id="rId6"/>
    <p:sldMasterId id="2147483674" r:id="rId7"/>
    <p:sldMasterId id="2147483686" r:id="rId8"/>
  </p:sldMasterIdLst>
  <p:notesMasterIdLst>
    <p:notesMasterId r:id="rId27"/>
  </p:notesMasterIdLst>
  <p:handoutMasterIdLst>
    <p:handoutMasterId r:id="rId28"/>
  </p:handoutMasterIdLst>
  <p:sldIdLst>
    <p:sldId id="256" r:id="rId9"/>
    <p:sldId id="259" r:id="rId10"/>
    <p:sldId id="258" r:id="rId11"/>
    <p:sldId id="260" r:id="rId12"/>
    <p:sldId id="257" r:id="rId13"/>
    <p:sldId id="263" r:id="rId14"/>
    <p:sldId id="264" r:id="rId15"/>
    <p:sldId id="265" r:id="rId16"/>
    <p:sldId id="266" r:id="rId17"/>
    <p:sldId id="261" r:id="rId18"/>
    <p:sldId id="262" r:id="rId19"/>
    <p:sldId id="267" r:id="rId20"/>
    <p:sldId id="268" r:id="rId21"/>
    <p:sldId id="269" r:id="rId22"/>
    <p:sldId id="270" r:id="rId23"/>
    <p:sldId id="271" r:id="rId24"/>
    <p:sldId id="277" r:id="rId25"/>
    <p:sldId id="276" r:id="rId26"/>
  </p:sldIdLst>
  <p:sldSz cx="9144000" cy="6858000" type="screen4x3"/>
  <p:notesSz cx="6883400" cy="92408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33A"/>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43" autoAdjust="0"/>
    <p:restoredTop sz="87085" autoAdjust="0"/>
  </p:normalViewPr>
  <p:slideViewPr>
    <p:cSldViewPr>
      <p:cViewPr varScale="1">
        <p:scale>
          <a:sx n="100" d="100"/>
          <a:sy n="100" d="100"/>
        </p:scale>
        <p:origin x="15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46" y="-90"/>
      </p:cViewPr>
      <p:guideLst>
        <p:guide orient="horz" pos="2910"/>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apcog-my.sharepoint.com/personal/calepuz_capcog_org/Documents/Water/WEC%20June%202017%20Meeting/Groundwate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apcog-my.sharepoint.com/personal/calepuz_capcog_org/Documents/Water/WEC%20June%202017%20Meeting/Groundwater%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apcog-my.sharepoint.com/personal/calepuz_capcog_org/Documents/Water/WEC%20June%202017%20Meeting/Groundwater%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apcog-my.sharepoint.com/personal/calepuz_capcog_org/Documents/Water/WEC%20June%202017%20Meeting/Groundwater%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'Existing Supplies- Aquifer'!$B$1</c:f>
              <c:strCache>
                <c:ptCount val="1"/>
                <c:pt idx="0">
                  <c:v>2020</c:v>
                </c:pt>
              </c:strCache>
            </c:strRef>
          </c:tx>
          <c:spPr>
            <a:solidFill>
              <a:schemeClr val="accent1"/>
            </a:solidFill>
            <a:ln>
              <a:noFill/>
            </a:ln>
            <a:effectLst/>
          </c:spPr>
          <c:invertIfNegative val="0"/>
          <c:cat>
            <c:strRef>
              <c:f>'Existing Supplies- Aquifer'!$A$2:$A$13</c:f>
              <c:strCache>
                <c:ptCount val="12"/>
                <c:pt idx="0">
                  <c:v>Carrizo- Wilcox Aquifer</c:v>
                </c:pt>
                <c:pt idx="1">
                  <c:v>Edwards- BFZ Aquifer</c:v>
                </c:pt>
                <c:pt idx="2">
                  <c:v>Ellenburger- San Saba Aquifer</c:v>
                </c:pt>
                <c:pt idx="3">
                  <c:v>Guadalupe River Alluvium</c:v>
                </c:pt>
                <c:pt idx="4">
                  <c:v>Gulf Coast Aquifer</c:v>
                </c:pt>
                <c:pt idx="5">
                  <c:v>Hickory Aquifer</c:v>
                </c:pt>
                <c:pt idx="6">
                  <c:v>Marble Falls Aquifer</c:v>
                </c:pt>
                <c:pt idx="7">
                  <c:v>Other Aquifer</c:v>
                </c:pt>
                <c:pt idx="8">
                  <c:v>Queen City Aquifer</c:v>
                </c:pt>
                <c:pt idx="9">
                  <c:v>Sparta Aquifer</c:v>
                </c:pt>
                <c:pt idx="10">
                  <c:v>Trinity Aquifer</c:v>
                </c:pt>
                <c:pt idx="11">
                  <c:v>Yegua- Jackson Aquifer</c:v>
                </c:pt>
              </c:strCache>
            </c:strRef>
          </c:cat>
          <c:val>
            <c:numRef>
              <c:f>'Existing Supplies- Aquifer'!$B$2:$B$13</c:f>
              <c:numCache>
                <c:formatCode>_(* #,##0_);_(* \(#,##0\);_(* "-"??_);_(@_)</c:formatCode>
                <c:ptCount val="12"/>
                <c:pt idx="0">
                  <c:v>40700</c:v>
                </c:pt>
                <c:pt idx="1">
                  <c:v>16637</c:v>
                </c:pt>
                <c:pt idx="2">
                  <c:v>4665</c:v>
                </c:pt>
                <c:pt idx="3" formatCode="0">
                  <c:v>53</c:v>
                </c:pt>
                <c:pt idx="4">
                  <c:v>2884</c:v>
                </c:pt>
                <c:pt idx="5">
                  <c:v>1087</c:v>
                </c:pt>
                <c:pt idx="6">
                  <c:v>174</c:v>
                </c:pt>
                <c:pt idx="7">
                  <c:v>12192</c:v>
                </c:pt>
                <c:pt idx="8">
                  <c:v>845</c:v>
                </c:pt>
                <c:pt idx="9">
                  <c:v>2759</c:v>
                </c:pt>
                <c:pt idx="10">
                  <c:v>20112</c:v>
                </c:pt>
                <c:pt idx="11">
                  <c:v>1562</c:v>
                </c:pt>
              </c:numCache>
            </c:numRef>
          </c:val>
          <c:extLst>
            <c:ext xmlns:c16="http://schemas.microsoft.com/office/drawing/2014/chart" uri="{C3380CC4-5D6E-409C-BE32-E72D297353CC}">
              <c16:uniqueId val="{00000000-3C34-4D8C-A100-BDB01DCE4DA8}"/>
            </c:ext>
          </c:extLst>
        </c:ser>
        <c:ser>
          <c:idx val="1"/>
          <c:order val="1"/>
          <c:tx>
            <c:strRef>
              <c:f>'Existing Supplies- Aquifer'!$C$1</c:f>
              <c:strCache>
                <c:ptCount val="1"/>
                <c:pt idx="0">
                  <c:v>2030</c:v>
                </c:pt>
              </c:strCache>
            </c:strRef>
          </c:tx>
          <c:spPr>
            <a:solidFill>
              <a:schemeClr val="accent2"/>
            </a:solidFill>
            <a:ln>
              <a:noFill/>
            </a:ln>
            <a:effectLst/>
          </c:spPr>
          <c:invertIfNegative val="0"/>
          <c:cat>
            <c:strRef>
              <c:f>'Existing Supplies- Aquifer'!$A$2:$A$13</c:f>
              <c:strCache>
                <c:ptCount val="12"/>
                <c:pt idx="0">
                  <c:v>Carrizo- Wilcox Aquifer</c:v>
                </c:pt>
                <c:pt idx="1">
                  <c:v>Edwards- BFZ Aquifer</c:v>
                </c:pt>
                <c:pt idx="2">
                  <c:v>Ellenburger- San Saba Aquifer</c:v>
                </c:pt>
                <c:pt idx="3">
                  <c:v>Guadalupe River Alluvium</c:v>
                </c:pt>
                <c:pt idx="4">
                  <c:v>Gulf Coast Aquifer</c:v>
                </c:pt>
                <c:pt idx="5">
                  <c:v>Hickory Aquifer</c:v>
                </c:pt>
                <c:pt idx="6">
                  <c:v>Marble Falls Aquifer</c:v>
                </c:pt>
                <c:pt idx="7">
                  <c:v>Other Aquifer</c:v>
                </c:pt>
                <c:pt idx="8">
                  <c:v>Queen City Aquifer</c:v>
                </c:pt>
                <c:pt idx="9">
                  <c:v>Sparta Aquifer</c:v>
                </c:pt>
                <c:pt idx="10">
                  <c:v>Trinity Aquifer</c:v>
                </c:pt>
                <c:pt idx="11">
                  <c:v>Yegua- Jackson Aquifer</c:v>
                </c:pt>
              </c:strCache>
            </c:strRef>
          </c:cat>
          <c:val>
            <c:numRef>
              <c:f>'Existing Supplies- Aquifer'!$C$2:$C$13</c:f>
              <c:numCache>
                <c:formatCode>_(* #,##0_);_(* \(#,##0\);_(* "-"??_);_(@_)</c:formatCode>
                <c:ptCount val="12"/>
                <c:pt idx="0">
                  <c:v>42025</c:v>
                </c:pt>
                <c:pt idx="1">
                  <c:v>16639</c:v>
                </c:pt>
                <c:pt idx="2">
                  <c:v>4665</c:v>
                </c:pt>
                <c:pt idx="3" formatCode="0">
                  <c:v>53</c:v>
                </c:pt>
                <c:pt idx="4">
                  <c:v>2884</c:v>
                </c:pt>
                <c:pt idx="5">
                  <c:v>1087</c:v>
                </c:pt>
                <c:pt idx="6">
                  <c:v>174</c:v>
                </c:pt>
                <c:pt idx="7">
                  <c:v>12422</c:v>
                </c:pt>
                <c:pt idx="8">
                  <c:v>837</c:v>
                </c:pt>
                <c:pt idx="9">
                  <c:v>2751</c:v>
                </c:pt>
                <c:pt idx="10">
                  <c:v>20127</c:v>
                </c:pt>
                <c:pt idx="11">
                  <c:v>1562</c:v>
                </c:pt>
              </c:numCache>
            </c:numRef>
          </c:val>
          <c:extLst>
            <c:ext xmlns:c16="http://schemas.microsoft.com/office/drawing/2014/chart" uri="{C3380CC4-5D6E-409C-BE32-E72D297353CC}">
              <c16:uniqueId val="{00000001-3C34-4D8C-A100-BDB01DCE4DA8}"/>
            </c:ext>
          </c:extLst>
        </c:ser>
        <c:ser>
          <c:idx val="2"/>
          <c:order val="2"/>
          <c:tx>
            <c:strRef>
              <c:f>'Existing Supplies- Aquifer'!$D$1</c:f>
              <c:strCache>
                <c:ptCount val="1"/>
                <c:pt idx="0">
                  <c:v>2040</c:v>
                </c:pt>
              </c:strCache>
            </c:strRef>
          </c:tx>
          <c:spPr>
            <a:solidFill>
              <a:schemeClr val="accent3"/>
            </a:solidFill>
            <a:ln>
              <a:noFill/>
            </a:ln>
            <a:effectLst/>
          </c:spPr>
          <c:invertIfNegative val="0"/>
          <c:cat>
            <c:strRef>
              <c:f>'Existing Supplies- Aquifer'!$A$2:$A$13</c:f>
              <c:strCache>
                <c:ptCount val="12"/>
                <c:pt idx="0">
                  <c:v>Carrizo- Wilcox Aquifer</c:v>
                </c:pt>
                <c:pt idx="1">
                  <c:v>Edwards- BFZ Aquifer</c:v>
                </c:pt>
                <c:pt idx="2">
                  <c:v>Ellenburger- San Saba Aquifer</c:v>
                </c:pt>
                <c:pt idx="3">
                  <c:v>Guadalupe River Alluvium</c:v>
                </c:pt>
                <c:pt idx="4">
                  <c:v>Gulf Coast Aquifer</c:v>
                </c:pt>
                <c:pt idx="5">
                  <c:v>Hickory Aquifer</c:v>
                </c:pt>
                <c:pt idx="6">
                  <c:v>Marble Falls Aquifer</c:v>
                </c:pt>
                <c:pt idx="7">
                  <c:v>Other Aquifer</c:v>
                </c:pt>
                <c:pt idx="8">
                  <c:v>Queen City Aquifer</c:v>
                </c:pt>
                <c:pt idx="9">
                  <c:v>Sparta Aquifer</c:v>
                </c:pt>
                <c:pt idx="10">
                  <c:v>Trinity Aquifer</c:v>
                </c:pt>
                <c:pt idx="11">
                  <c:v>Yegua- Jackson Aquifer</c:v>
                </c:pt>
              </c:strCache>
            </c:strRef>
          </c:cat>
          <c:val>
            <c:numRef>
              <c:f>'Existing Supplies- Aquifer'!$D$2:$D$13</c:f>
              <c:numCache>
                <c:formatCode>_(* #,##0_);_(* \(#,##0\);_(* "-"??_);_(@_)</c:formatCode>
                <c:ptCount val="12"/>
                <c:pt idx="0">
                  <c:v>44612</c:v>
                </c:pt>
                <c:pt idx="1">
                  <c:v>16646</c:v>
                </c:pt>
                <c:pt idx="2">
                  <c:v>4665</c:v>
                </c:pt>
                <c:pt idx="3" formatCode="0">
                  <c:v>53</c:v>
                </c:pt>
                <c:pt idx="4">
                  <c:v>2884</c:v>
                </c:pt>
                <c:pt idx="5">
                  <c:v>1087</c:v>
                </c:pt>
                <c:pt idx="6">
                  <c:v>174</c:v>
                </c:pt>
                <c:pt idx="7">
                  <c:v>12664</c:v>
                </c:pt>
                <c:pt idx="8">
                  <c:v>834</c:v>
                </c:pt>
                <c:pt idx="9">
                  <c:v>2749</c:v>
                </c:pt>
                <c:pt idx="10">
                  <c:v>20143</c:v>
                </c:pt>
                <c:pt idx="11">
                  <c:v>1562</c:v>
                </c:pt>
              </c:numCache>
            </c:numRef>
          </c:val>
          <c:extLst>
            <c:ext xmlns:c16="http://schemas.microsoft.com/office/drawing/2014/chart" uri="{C3380CC4-5D6E-409C-BE32-E72D297353CC}">
              <c16:uniqueId val="{00000002-3C34-4D8C-A100-BDB01DCE4DA8}"/>
            </c:ext>
          </c:extLst>
        </c:ser>
        <c:ser>
          <c:idx val="3"/>
          <c:order val="3"/>
          <c:tx>
            <c:strRef>
              <c:f>'Existing Supplies- Aquifer'!$E$1</c:f>
              <c:strCache>
                <c:ptCount val="1"/>
                <c:pt idx="0">
                  <c:v>2050</c:v>
                </c:pt>
              </c:strCache>
            </c:strRef>
          </c:tx>
          <c:spPr>
            <a:solidFill>
              <a:schemeClr val="accent4"/>
            </a:solidFill>
            <a:ln>
              <a:noFill/>
            </a:ln>
            <a:effectLst/>
          </c:spPr>
          <c:invertIfNegative val="0"/>
          <c:cat>
            <c:strRef>
              <c:f>'Existing Supplies- Aquifer'!$A$2:$A$13</c:f>
              <c:strCache>
                <c:ptCount val="12"/>
                <c:pt idx="0">
                  <c:v>Carrizo- Wilcox Aquifer</c:v>
                </c:pt>
                <c:pt idx="1">
                  <c:v>Edwards- BFZ Aquifer</c:v>
                </c:pt>
                <c:pt idx="2">
                  <c:v>Ellenburger- San Saba Aquifer</c:v>
                </c:pt>
                <c:pt idx="3">
                  <c:v>Guadalupe River Alluvium</c:v>
                </c:pt>
                <c:pt idx="4">
                  <c:v>Gulf Coast Aquifer</c:v>
                </c:pt>
                <c:pt idx="5">
                  <c:v>Hickory Aquifer</c:v>
                </c:pt>
                <c:pt idx="6">
                  <c:v>Marble Falls Aquifer</c:v>
                </c:pt>
                <c:pt idx="7">
                  <c:v>Other Aquifer</c:v>
                </c:pt>
                <c:pt idx="8">
                  <c:v>Queen City Aquifer</c:v>
                </c:pt>
                <c:pt idx="9">
                  <c:v>Sparta Aquifer</c:v>
                </c:pt>
                <c:pt idx="10">
                  <c:v>Trinity Aquifer</c:v>
                </c:pt>
                <c:pt idx="11">
                  <c:v>Yegua- Jackson Aquifer</c:v>
                </c:pt>
              </c:strCache>
            </c:strRef>
          </c:cat>
          <c:val>
            <c:numRef>
              <c:f>'Existing Supplies- Aquifer'!$E$2:$E$13</c:f>
              <c:numCache>
                <c:formatCode>_(* #,##0_);_(* \(#,##0\);_(* "-"??_);_(@_)</c:formatCode>
                <c:ptCount val="12"/>
                <c:pt idx="0">
                  <c:v>46751</c:v>
                </c:pt>
                <c:pt idx="1">
                  <c:v>16659</c:v>
                </c:pt>
                <c:pt idx="2">
                  <c:v>4665</c:v>
                </c:pt>
                <c:pt idx="3" formatCode="0">
                  <c:v>54</c:v>
                </c:pt>
                <c:pt idx="4">
                  <c:v>2884</c:v>
                </c:pt>
                <c:pt idx="5">
                  <c:v>1087</c:v>
                </c:pt>
                <c:pt idx="6">
                  <c:v>174</c:v>
                </c:pt>
                <c:pt idx="7">
                  <c:v>12883</c:v>
                </c:pt>
                <c:pt idx="8">
                  <c:v>830</c:v>
                </c:pt>
                <c:pt idx="9">
                  <c:v>2743</c:v>
                </c:pt>
                <c:pt idx="10">
                  <c:v>20160</c:v>
                </c:pt>
                <c:pt idx="11">
                  <c:v>1562</c:v>
                </c:pt>
              </c:numCache>
            </c:numRef>
          </c:val>
          <c:extLst>
            <c:ext xmlns:c16="http://schemas.microsoft.com/office/drawing/2014/chart" uri="{C3380CC4-5D6E-409C-BE32-E72D297353CC}">
              <c16:uniqueId val="{00000003-3C34-4D8C-A100-BDB01DCE4DA8}"/>
            </c:ext>
          </c:extLst>
        </c:ser>
        <c:ser>
          <c:idx val="4"/>
          <c:order val="4"/>
          <c:tx>
            <c:strRef>
              <c:f>'Existing Supplies- Aquifer'!$F$1</c:f>
              <c:strCache>
                <c:ptCount val="1"/>
                <c:pt idx="0">
                  <c:v>2060</c:v>
                </c:pt>
              </c:strCache>
            </c:strRef>
          </c:tx>
          <c:spPr>
            <a:solidFill>
              <a:schemeClr val="accent5"/>
            </a:solidFill>
            <a:ln>
              <a:noFill/>
            </a:ln>
            <a:effectLst/>
          </c:spPr>
          <c:invertIfNegative val="0"/>
          <c:cat>
            <c:strRef>
              <c:f>'Existing Supplies- Aquifer'!$A$2:$A$13</c:f>
              <c:strCache>
                <c:ptCount val="12"/>
                <c:pt idx="0">
                  <c:v>Carrizo- Wilcox Aquifer</c:v>
                </c:pt>
                <c:pt idx="1">
                  <c:v>Edwards- BFZ Aquifer</c:v>
                </c:pt>
                <c:pt idx="2">
                  <c:v>Ellenburger- San Saba Aquifer</c:v>
                </c:pt>
                <c:pt idx="3">
                  <c:v>Guadalupe River Alluvium</c:v>
                </c:pt>
                <c:pt idx="4">
                  <c:v>Gulf Coast Aquifer</c:v>
                </c:pt>
                <c:pt idx="5">
                  <c:v>Hickory Aquifer</c:v>
                </c:pt>
                <c:pt idx="6">
                  <c:v>Marble Falls Aquifer</c:v>
                </c:pt>
                <c:pt idx="7">
                  <c:v>Other Aquifer</c:v>
                </c:pt>
                <c:pt idx="8">
                  <c:v>Queen City Aquifer</c:v>
                </c:pt>
                <c:pt idx="9">
                  <c:v>Sparta Aquifer</c:v>
                </c:pt>
                <c:pt idx="10">
                  <c:v>Trinity Aquifer</c:v>
                </c:pt>
                <c:pt idx="11">
                  <c:v>Yegua- Jackson Aquifer</c:v>
                </c:pt>
              </c:strCache>
            </c:strRef>
          </c:cat>
          <c:val>
            <c:numRef>
              <c:f>'Existing Supplies- Aquifer'!$F$2:$F$13</c:f>
              <c:numCache>
                <c:formatCode>_(* #,##0_);_(* \(#,##0\);_(* "-"??_);_(@_)</c:formatCode>
                <c:ptCount val="12"/>
                <c:pt idx="0">
                  <c:v>47520</c:v>
                </c:pt>
                <c:pt idx="1">
                  <c:v>16674</c:v>
                </c:pt>
                <c:pt idx="2">
                  <c:v>4665</c:v>
                </c:pt>
                <c:pt idx="3" formatCode="0">
                  <c:v>56</c:v>
                </c:pt>
                <c:pt idx="4">
                  <c:v>2884</c:v>
                </c:pt>
                <c:pt idx="5">
                  <c:v>1087</c:v>
                </c:pt>
                <c:pt idx="6">
                  <c:v>174</c:v>
                </c:pt>
                <c:pt idx="7">
                  <c:v>13135</c:v>
                </c:pt>
                <c:pt idx="8">
                  <c:v>830</c:v>
                </c:pt>
                <c:pt idx="9">
                  <c:v>2743</c:v>
                </c:pt>
                <c:pt idx="10">
                  <c:v>20177</c:v>
                </c:pt>
                <c:pt idx="11">
                  <c:v>1562</c:v>
                </c:pt>
              </c:numCache>
            </c:numRef>
          </c:val>
          <c:extLst>
            <c:ext xmlns:c16="http://schemas.microsoft.com/office/drawing/2014/chart" uri="{C3380CC4-5D6E-409C-BE32-E72D297353CC}">
              <c16:uniqueId val="{00000004-3C34-4D8C-A100-BDB01DCE4DA8}"/>
            </c:ext>
          </c:extLst>
        </c:ser>
        <c:ser>
          <c:idx val="5"/>
          <c:order val="5"/>
          <c:tx>
            <c:strRef>
              <c:f>'Existing Supplies- Aquifer'!$G$1</c:f>
              <c:strCache>
                <c:ptCount val="1"/>
                <c:pt idx="0">
                  <c:v>2070</c:v>
                </c:pt>
              </c:strCache>
            </c:strRef>
          </c:tx>
          <c:spPr>
            <a:solidFill>
              <a:schemeClr val="accent6"/>
            </a:solidFill>
            <a:ln>
              <a:noFill/>
            </a:ln>
            <a:effectLst/>
          </c:spPr>
          <c:invertIfNegative val="0"/>
          <c:cat>
            <c:strRef>
              <c:f>'Existing Supplies- Aquifer'!$A$2:$A$13</c:f>
              <c:strCache>
                <c:ptCount val="12"/>
                <c:pt idx="0">
                  <c:v>Carrizo- Wilcox Aquifer</c:v>
                </c:pt>
                <c:pt idx="1">
                  <c:v>Edwards- BFZ Aquifer</c:v>
                </c:pt>
                <c:pt idx="2">
                  <c:v>Ellenburger- San Saba Aquifer</c:v>
                </c:pt>
                <c:pt idx="3">
                  <c:v>Guadalupe River Alluvium</c:v>
                </c:pt>
                <c:pt idx="4">
                  <c:v>Gulf Coast Aquifer</c:v>
                </c:pt>
                <c:pt idx="5">
                  <c:v>Hickory Aquifer</c:v>
                </c:pt>
                <c:pt idx="6">
                  <c:v>Marble Falls Aquifer</c:v>
                </c:pt>
                <c:pt idx="7">
                  <c:v>Other Aquifer</c:v>
                </c:pt>
                <c:pt idx="8">
                  <c:v>Queen City Aquifer</c:v>
                </c:pt>
                <c:pt idx="9">
                  <c:v>Sparta Aquifer</c:v>
                </c:pt>
                <c:pt idx="10">
                  <c:v>Trinity Aquifer</c:v>
                </c:pt>
                <c:pt idx="11">
                  <c:v>Yegua- Jackson Aquifer</c:v>
                </c:pt>
              </c:strCache>
            </c:strRef>
          </c:cat>
          <c:val>
            <c:numRef>
              <c:f>'Existing Supplies- Aquifer'!$G$2:$G$13</c:f>
              <c:numCache>
                <c:formatCode>_(* #,##0_);_(* \(#,##0\);_(* "-"??_);_(@_)</c:formatCode>
                <c:ptCount val="12"/>
                <c:pt idx="0">
                  <c:v>48477</c:v>
                </c:pt>
                <c:pt idx="1">
                  <c:v>16687</c:v>
                </c:pt>
                <c:pt idx="2">
                  <c:v>4665</c:v>
                </c:pt>
                <c:pt idx="3" formatCode="0">
                  <c:v>59</c:v>
                </c:pt>
                <c:pt idx="4">
                  <c:v>2884</c:v>
                </c:pt>
                <c:pt idx="5">
                  <c:v>1087</c:v>
                </c:pt>
                <c:pt idx="6">
                  <c:v>174</c:v>
                </c:pt>
                <c:pt idx="7">
                  <c:v>13422</c:v>
                </c:pt>
                <c:pt idx="8">
                  <c:v>830</c:v>
                </c:pt>
                <c:pt idx="9">
                  <c:v>2743</c:v>
                </c:pt>
                <c:pt idx="10">
                  <c:v>20194</c:v>
                </c:pt>
                <c:pt idx="11">
                  <c:v>1562</c:v>
                </c:pt>
              </c:numCache>
            </c:numRef>
          </c:val>
          <c:extLst>
            <c:ext xmlns:c16="http://schemas.microsoft.com/office/drawing/2014/chart" uri="{C3380CC4-5D6E-409C-BE32-E72D297353CC}">
              <c16:uniqueId val="{00000005-3C34-4D8C-A100-BDB01DCE4DA8}"/>
            </c:ext>
          </c:extLst>
        </c:ser>
        <c:dLbls>
          <c:showLegendKey val="0"/>
          <c:showVal val="0"/>
          <c:showCatName val="0"/>
          <c:showSerName val="0"/>
          <c:showPercent val="0"/>
          <c:showBubbleSize val="0"/>
        </c:dLbls>
        <c:gapWidth val="219"/>
        <c:overlap val="-27"/>
        <c:axId val="339517872"/>
        <c:axId val="339519440"/>
      </c:barChart>
      <c:catAx>
        <c:axId val="33951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519440"/>
        <c:crosses val="autoZero"/>
        <c:auto val="1"/>
        <c:lblAlgn val="ctr"/>
        <c:lblOffset val="100"/>
        <c:noMultiLvlLbl val="0"/>
      </c:catAx>
      <c:valAx>
        <c:axId val="339519440"/>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acre-feet/year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517872"/>
        <c:crosses val="autoZero"/>
        <c:crossBetween val="between"/>
      </c:valAx>
      <c:spPr>
        <a:noFill/>
        <a:ln>
          <a:noFill/>
        </a:ln>
        <a:effectLst/>
      </c:spPr>
    </c:plotArea>
    <c:legend>
      <c:legendPos val="b"/>
      <c:layout>
        <c:manualLayout>
          <c:xMode val="edge"/>
          <c:yMode val="edge"/>
          <c:x val="0.30655268091488558"/>
          <c:y val="3.2911024716162328E-2"/>
          <c:w val="0.41008291354884985"/>
          <c:h val="5.15066301479043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'Existing Supplies- County'!$B$1</c:f>
              <c:strCache>
                <c:ptCount val="1"/>
                <c:pt idx="0">
                  <c:v>2020</c:v>
                </c:pt>
              </c:strCache>
            </c:strRef>
          </c:tx>
          <c:spPr>
            <a:solidFill>
              <a:schemeClr val="accent1"/>
            </a:solidFill>
            <a:ln>
              <a:noFill/>
            </a:ln>
            <a:effectLst/>
          </c:spPr>
          <c:invertIfNegative val="0"/>
          <c:cat>
            <c:strRef>
              <c:f>'Existing Supplies-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'Existing Supplies- County'!$B$2:$B$11</c:f>
              <c:numCache>
                <c:formatCode>_(* #,##0_);_(* \(#,##0\);_(* "-"??_);_(@_)</c:formatCode>
                <c:ptCount val="10"/>
                <c:pt idx="0">
                  <c:v>21954</c:v>
                </c:pt>
                <c:pt idx="1">
                  <c:v>2575</c:v>
                </c:pt>
                <c:pt idx="2">
                  <c:v>11555</c:v>
                </c:pt>
                <c:pt idx="3">
                  <c:v>8267</c:v>
                </c:pt>
                <c:pt idx="4">
                  <c:v>8079</c:v>
                </c:pt>
                <c:pt idx="5">
                  <c:v>19473</c:v>
                </c:pt>
                <c:pt idx="6">
                  <c:v>6758</c:v>
                </c:pt>
                <c:pt idx="7">
                  <c:v>1531</c:v>
                </c:pt>
                <c:pt idx="8">
                  <c:v>14630</c:v>
                </c:pt>
                <c:pt idx="9">
                  <c:v>8848</c:v>
                </c:pt>
              </c:numCache>
            </c:numRef>
          </c:val>
          <c:extLst>
            <c:ext xmlns:c16="http://schemas.microsoft.com/office/drawing/2014/chart" uri="{C3380CC4-5D6E-409C-BE32-E72D297353CC}">
              <c16:uniqueId val="{00000000-06BB-4E14-BCC1-1E812E612179}"/>
            </c:ext>
          </c:extLst>
        </c:ser>
        <c:ser>
          <c:idx val="1"/>
          <c:order val="1"/>
          <c:tx>
            <c:strRef>
              <c:f>'Existing Supplies- County'!$C$1</c:f>
              <c:strCache>
                <c:ptCount val="1"/>
                <c:pt idx="0">
                  <c:v>2030</c:v>
                </c:pt>
              </c:strCache>
            </c:strRef>
          </c:tx>
          <c:spPr>
            <a:solidFill>
              <a:schemeClr val="accent2"/>
            </a:solidFill>
            <a:ln>
              <a:noFill/>
            </a:ln>
            <a:effectLst/>
          </c:spPr>
          <c:invertIfNegative val="0"/>
          <c:cat>
            <c:strRef>
              <c:f>'Existing Supplies-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'Existing Supplies- County'!$C$2:$C$11</c:f>
              <c:numCache>
                <c:formatCode>_(* #,##0_);_(* \(#,##0\);_(* "-"??_);_(@_)</c:formatCode>
                <c:ptCount val="10"/>
                <c:pt idx="0">
                  <c:v>23358</c:v>
                </c:pt>
                <c:pt idx="1">
                  <c:v>2575</c:v>
                </c:pt>
                <c:pt idx="2">
                  <c:v>11785</c:v>
                </c:pt>
                <c:pt idx="3">
                  <c:v>8290</c:v>
                </c:pt>
                <c:pt idx="4">
                  <c:v>8076</c:v>
                </c:pt>
                <c:pt idx="5">
                  <c:v>19458</c:v>
                </c:pt>
                <c:pt idx="6">
                  <c:v>6694</c:v>
                </c:pt>
                <c:pt idx="7">
                  <c:v>1531</c:v>
                </c:pt>
                <c:pt idx="8">
                  <c:v>14561</c:v>
                </c:pt>
                <c:pt idx="9">
                  <c:v>8898</c:v>
                </c:pt>
              </c:numCache>
            </c:numRef>
          </c:val>
          <c:extLst>
            <c:ext xmlns:c16="http://schemas.microsoft.com/office/drawing/2014/chart" uri="{C3380CC4-5D6E-409C-BE32-E72D297353CC}">
              <c16:uniqueId val="{00000001-06BB-4E14-BCC1-1E812E612179}"/>
            </c:ext>
          </c:extLst>
        </c:ser>
        <c:ser>
          <c:idx val="2"/>
          <c:order val="2"/>
          <c:tx>
            <c:strRef>
              <c:f>'Existing Supplies- County'!$D$1</c:f>
              <c:strCache>
                <c:ptCount val="1"/>
                <c:pt idx="0">
                  <c:v>2040</c:v>
                </c:pt>
              </c:strCache>
            </c:strRef>
          </c:tx>
          <c:spPr>
            <a:solidFill>
              <a:schemeClr val="accent3"/>
            </a:solidFill>
            <a:ln>
              <a:noFill/>
            </a:ln>
            <a:effectLst/>
          </c:spPr>
          <c:invertIfNegative val="0"/>
          <c:cat>
            <c:strRef>
              <c:f>'Existing Supplies-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'Existing Supplies- County'!$D$2:$D$11</c:f>
              <c:numCache>
                <c:formatCode>_(* #,##0_);_(* \(#,##0\);_(* "-"??_);_(@_)</c:formatCode>
                <c:ptCount val="10"/>
                <c:pt idx="0">
                  <c:v>26103</c:v>
                </c:pt>
                <c:pt idx="1">
                  <c:v>2575</c:v>
                </c:pt>
                <c:pt idx="2">
                  <c:v>12026</c:v>
                </c:pt>
                <c:pt idx="3">
                  <c:v>8303</c:v>
                </c:pt>
                <c:pt idx="4">
                  <c:v>8071</c:v>
                </c:pt>
                <c:pt idx="5">
                  <c:v>19457</c:v>
                </c:pt>
                <c:pt idx="6">
                  <c:v>6603</c:v>
                </c:pt>
                <c:pt idx="7">
                  <c:v>1531</c:v>
                </c:pt>
                <c:pt idx="8">
                  <c:v>14434</c:v>
                </c:pt>
                <c:pt idx="9">
                  <c:v>8970</c:v>
                </c:pt>
              </c:numCache>
            </c:numRef>
          </c:val>
          <c:extLst>
            <c:ext xmlns:c16="http://schemas.microsoft.com/office/drawing/2014/chart" uri="{C3380CC4-5D6E-409C-BE32-E72D297353CC}">
              <c16:uniqueId val="{00000002-06BB-4E14-BCC1-1E812E612179}"/>
            </c:ext>
          </c:extLst>
        </c:ser>
        <c:ser>
          <c:idx val="3"/>
          <c:order val="3"/>
          <c:tx>
            <c:strRef>
              <c:f>'Existing Supplies- County'!$E$1</c:f>
              <c:strCache>
                <c:ptCount val="1"/>
                <c:pt idx="0">
                  <c:v>2050</c:v>
                </c:pt>
              </c:strCache>
            </c:strRef>
          </c:tx>
          <c:spPr>
            <a:solidFill>
              <a:schemeClr val="accent4"/>
            </a:solidFill>
            <a:ln>
              <a:noFill/>
            </a:ln>
            <a:effectLst/>
          </c:spPr>
          <c:invertIfNegative val="0"/>
          <c:cat>
            <c:strRef>
              <c:f>'Existing Supplies-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'Existing Supplies- County'!$E$2:$E$11</c:f>
              <c:numCache>
                <c:formatCode>_(* #,##0_);_(* \(#,##0\);_(* "-"??_);_(@_)</c:formatCode>
                <c:ptCount val="10"/>
                <c:pt idx="0">
                  <c:v>28217</c:v>
                </c:pt>
                <c:pt idx="1">
                  <c:v>2575</c:v>
                </c:pt>
                <c:pt idx="2">
                  <c:v>12245</c:v>
                </c:pt>
                <c:pt idx="3">
                  <c:v>8315</c:v>
                </c:pt>
                <c:pt idx="4">
                  <c:v>8071</c:v>
                </c:pt>
                <c:pt idx="5">
                  <c:v>19464</c:v>
                </c:pt>
                <c:pt idx="6">
                  <c:v>6486</c:v>
                </c:pt>
                <c:pt idx="7">
                  <c:v>1531</c:v>
                </c:pt>
                <c:pt idx="8">
                  <c:v>14325</c:v>
                </c:pt>
                <c:pt idx="9">
                  <c:v>9223</c:v>
                </c:pt>
              </c:numCache>
            </c:numRef>
          </c:val>
          <c:extLst>
            <c:ext xmlns:c16="http://schemas.microsoft.com/office/drawing/2014/chart" uri="{C3380CC4-5D6E-409C-BE32-E72D297353CC}">
              <c16:uniqueId val="{00000003-06BB-4E14-BCC1-1E812E612179}"/>
            </c:ext>
          </c:extLst>
        </c:ser>
        <c:ser>
          <c:idx val="4"/>
          <c:order val="4"/>
          <c:tx>
            <c:strRef>
              <c:f>'Existing Supplies- County'!$F$1</c:f>
              <c:strCache>
                <c:ptCount val="1"/>
                <c:pt idx="0">
                  <c:v>2060</c:v>
                </c:pt>
              </c:strCache>
            </c:strRef>
          </c:tx>
          <c:spPr>
            <a:solidFill>
              <a:schemeClr val="accent5"/>
            </a:solidFill>
            <a:ln>
              <a:noFill/>
            </a:ln>
            <a:effectLst/>
          </c:spPr>
          <c:invertIfNegative val="0"/>
          <c:cat>
            <c:strRef>
              <c:f>'Existing Supplies-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'Existing Supplies- County'!$F$2:$F$11</c:f>
              <c:numCache>
                <c:formatCode>_(* #,##0_);_(* \(#,##0\);_(* "-"??_);_(@_)</c:formatCode>
                <c:ptCount val="10"/>
                <c:pt idx="0">
                  <c:v>29063</c:v>
                </c:pt>
                <c:pt idx="1">
                  <c:v>2575</c:v>
                </c:pt>
                <c:pt idx="2">
                  <c:v>12497</c:v>
                </c:pt>
                <c:pt idx="3">
                  <c:v>8324</c:v>
                </c:pt>
                <c:pt idx="4">
                  <c:v>8062</c:v>
                </c:pt>
                <c:pt idx="5">
                  <c:v>19474</c:v>
                </c:pt>
                <c:pt idx="6">
                  <c:v>6350</c:v>
                </c:pt>
                <c:pt idx="7">
                  <c:v>1531</c:v>
                </c:pt>
                <c:pt idx="8">
                  <c:v>14170</c:v>
                </c:pt>
                <c:pt idx="9">
                  <c:v>9461</c:v>
                </c:pt>
              </c:numCache>
            </c:numRef>
          </c:val>
          <c:extLst>
            <c:ext xmlns:c16="http://schemas.microsoft.com/office/drawing/2014/chart" uri="{C3380CC4-5D6E-409C-BE32-E72D297353CC}">
              <c16:uniqueId val="{00000004-06BB-4E14-BCC1-1E812E612179}"/>
            </c:ext>
          </c:extLst>
        </c:ser>
        <c:ser>
          <c:idx val="5"/>
          <c:order val="5"/>
          <c:tx>
            <c:strRef>
              <c:f>'Existing Supplies- County'!$G$1</c:f>
              <c:strCache>
                <c:ptCount val="1"/>
                <c:pt idx="0">
                  <c:v>2070</c:v>
                </c:pt>
              </c:strCache>
            </c:strRef>
          </c:tx>
          <c:spPr>
            <a:solidFill>
              <a:schemeClr val="accent6"/>
            </a:solidFill>
            <a:ln>
              <a:noFill/>
            </a:ln>
            <a:effectLst/>
          </c:spPr>
          <c:invertIfNegative val="0"/>
          <c:cat>
            <c:strRef>
              <c:f>'Existing Supplies-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'Existing Supplies- County'!$G$2:$G$11</c:f>
              <c:numCache>
                <c:formatCode>_(* #,##0_);_(* \(#,##0\);_(* "-"??_);_(@_)</c:formatCode>
                <c:ptCount val="10"/>
                <c:pt idx="0">
                  <c:v>30177</c:v>
                </c:pt>
                <c:pt idx="1">
                  <c:v>2575</c:v>
                </c:pt>
                <c:pt idx="2">
                  <c:v>12784</c:v>
                </c:pt>
                <c:pt idx="3">
                  <c:v>8338</c:v>
                </c:pt>
                <c:pt idx="4">
                  <c:v>8044</c:v>
                </c:pt>
                <c:pt idx="5">
                  <c:v>19490</c:v>
                </c:pt>
                <c:pt idx="6">
                  <c:v>6192</c:v>
                </c:pt>
                <c:pt idx="7">
                  <c:v>1531</c:v>
                </c:pt>
                <c:pt idx="8">
                  <c:v>13630</c:v>
                </c:pt>
                <c:pt idx="9">
                  <c:v>10023</c:v>
                </c:pt>
              </c:numCache>
            </c:numRef>
          </c:val>
          <c:extLst>
            <c:ext xmlns:c16="http://schemas.microsoft.com/office/drawing/2014/chart" uri="{C3380CC4-5D6E-409C-BE32-E72D297353CC}">
              <c16:uniqueId val="{00000005-06BB-4E14-BCC1-1E812E612179}"/>
            </c:ext>
          </c:extLst>
        </c:ser>
        <c:dLbls>
          <c:showLegendKey val="0"/>
          <c:showVal val="0"/>
          <c:showCatName val="0"/>
          <c:showSerName val="0"/>
          <c:showPercent val="0"/>
          <c:showBubbleSize val="0"/>
        </c:dLbls>
        <c:gapWidth val="219"/>
        <c:overlap val="-27"/>
        <c:axId val="341059288"/>
        <c:axId val="341059680"/>
      </c:barChart>
      <c:catAx>
        <c:axId val="341059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059680"/>
        <c:crosses val="autoZero"/>
        <c:auto val="1"/>
        <c:lblAlgn val="ctr"/>
        <c:lblOffset val="100"/>
        <c:noMultiLvlLbl val="0"/>
      </c:catAx>
      <c:valAx>
        <c:axId val="34105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acre-feet/year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059288"/>
        <c:crosses val="autoZero"/>
        <c:crossBetween val="between"/>
      </c:valAx>
      <c:spPr>
        <a:noFill/>
        <a:ln>
          <a:noFill/>
        </a:ln>
        <a:effectLst/>
      </c:spPr>
    </c:plotArea>
    <c:legend>
      <c:legendPos val="b"/>
      <c:layout>
        <c:manualLayout>
          <c:xMode val="edge"/>
          <c:yMode val="edge"/>
          <c:x val="0.29147360667110067"/>
          <c:y val="3.598269617736994E-2"/>
          <c:w val="0.44975033434172229"/>
          <c:h val="4.68199392126997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5627734033247"/>
          <c:y val="2.3112156229340108E-2"/>
          <c:w val="0.88712532808398947"/>
          <c:h val="0.64718059563821495"/>
        </c:manualLayout>
      </c:layout>
      <c:barChart>
        <c:barDir val="col"/>
        <c:grouping val="clustered"/>
        <c:varyColors val="0"/>
        <c:ser>
          <c:idx val="0"/>
          <c:order val="0"/>
          <c:tx>
            <c:strRef>
              <c:f>'Future Demands- Aquifer'!$B$1</c:f>
              <c:strCache>
                <c:ptCount val="1"/>
                <c:pt idx="0">
                  <c:v>2020</c:v>
                </c:pt>
              </c:strCache>
            </c:strRef>
          </c:tx>
          <c:spPr>
            <a:solidFill>
              <a:schemeClr val="accent1"/>
            </a:solidFill>
            <a:ln>
              <a:noFill/>
            </a:ln>
            <a:effectLst/>
          </c:spPr>
          <c:invertIfNegative val="0"/>
          <c:cat>
            <c:strRef>
              <c:f>'Future Demands- Aquifer'!$A$2:$A$13</c:f>
              <c:strCache>
                <c:ptCount val="12"/>
                <c:pt idx="0">
                  <c:v>Carrizo- Wilcox Aquifer</c:v>
                </c:pt>
                <c:pt idx="1">
                  <c:v>Edwards Aquifer Storage and Recovery</c:v>
                </c:pt>
                <c:pt idx="2">
                  <c:v>Edwards- BFZ Aquifer</c:v>
                </c:pt>
                <c:pt idx="3">
                  <c:v>Ellenburger- San Saba Aquifer</c:v>
                </c:pt>
                <c:pt idx="4">
                  <c:v>Gulf Coast Aquifer</c:v>
                </c:pt>
                <c:pt idx="5">
                  <c:v>Hickory Aquifer</c:v>
                </c:pt>
                <c:pt idx="6">
                  <c:v>Marble Falls Aquifer</c:v>
                </c:pt>
                <c:pt idx="7">
                  <c:v>Queen City Aquifer</c:v>
                </c:pt>
                <c:pt idx="8">
                  <c:v>Sparta Aquifer</c:v>
                </c:pt>
                <c:pt idx="9">
                  <c:v>Trinity Aquifer</c:v>
                </c:pt>
                <c:pt idx="10">
                  <c:v>Trinity Aquifer Aquifer Storage and Recovery</c:v>
                </c:pt>
                <c:pt idx="11">
                  <c:v>Yegua- Jackson Aquifer</c:v>
                </c:pt>
              </c:strCache>
            </c:strRef>
          </c:cat>
          <c:val>
            <c:numRef>
              <c:f>'Future Demands- Aquifer'!$B$2:$B$13</c:f>
              <c:numCache>
                <c:formatCode>_(* #,##0_);_(* \(#,##0\);_(* "-"??_);_(@_)</c:formatCode>
                <c:ptCount val="12"/>
                <c:pt idx="0">
                  <c:v>19288</c:v>
                </c:pt>
                <c:pt idx="1">
                  <c:v>0</c:v>
                </c:pt>
                <c:pt idx="2">
                  <c:v>66</c:v>
                </c:pt>
                <c:pt idx="3">
                  <c:v>1855</c:v>
                </c:pt>
                <c:pt idx="4">
                  <c:v>3750</c:v>
                </c:pt>
                <c:pt idx="5">
                  <c:v>200</c:v>
                </c:pt>
                <c:pt idx="6">
                  <c:v>0</c:v>
                </c:pt>
                <c:pt idx="7">
                  <c:v>110</c:v>
                </c:pt>
                <c:pt idx="8">
                  <c:v>66</c:v>
                </c:pt>
                <c:pt idx="9">
                  <c:v>1391</c:v>
                </c:pt>
                <c:pt idx="10">
                  <c:v>0</c:v>
                </c:pt>
                <c:pt idx="11">
                  <c:v>2000</c:v>
                </c:pt>
              </c:numCache>
            </c:numRef>
          </c:val>
          <c:extLst>
            <c:ext xmlns:c16="http://schemas.microsoft.com/office/drawing/2014/chart" uri="{C3380CC4-5D6E-409C-BE32-E72D297353CC}">
              <c16:uniqueId val="{00000000-C892-4875-88B7-916CA4EFBB4C}"/>
            </c:ext>
          </c:extLst>
        </c:ser>
        <c:ser>
          <c:idx val="1"/>
          <c:order val="1"/>
          <c:tx>
            <c:strRef>
              <c:f>'Future Demands- Aquifer'!$C$1</c:f>
              <c:strCache>
                <c:ptCount val="1"/>
                <c:pt idx="0">
                  <c:v>2030</c:v>
                </c:pt>
              </c:strCache>
            </c:strRef>
          </c:tx>
          <c:spPr>
            <a:solidFill>
              <a:schemeClr val="accent2"/>
            </a:solidFill>
            <a:ln>
              <a:noFill/>
            </a:ln>
            <a:effectLst/>
          </c:spPr>
          <c:invertIfNegative val="0"/>
          <c:cat>
            <c:strRef>
              <c:f>'Future Demands- Aquifer'!$A$2:$A$13</c:f>
              <c:strCache>
                <c:ptCount val="12"/>
                <c:pt idx="0">
                  <c:v>Carrizo- Wilcox Aquifer</c:v>
                </c:pt>
                <c:pt idx="1">
                  <c:v>Edwards Aquifer Storage and Recovery</c:v>
                </c:pt>
                <c:pt idx="2">
                  <c:v>Edwards- BFZ Aquifer</c:v>
                </c:pt>
                <c:pt idx="3">
                  <c:v>Ellenburger- San Saba Aquifer</c:v>
                </c:pt>
                <c:pt idx="4">
                  <c:v>Gulf Coast Aquifer</c:v>
                </c:pt>
                <c:pt idx="5">
                  <c:v>Hickory Aquifer</c:v>
                </c:pt>
                <c:pt idx="6">
                  <c:v>Marble Falls Aquifer</c:v>
                </c:pt>
                <c:pt idx="7">
                  <c:v>Queen City Aquifer</c:v>
                </c:pt>
                <c:pt idx="8">
                  <c:v>Sparta Aquifer</c:v>
                </c:pt>
                <c:pt idx="9">
                  <c:v>Trinity Aquifer</c:v>
                </c:pt>
                <c:pt idx="10">
                  <c:v>Trinity Aquifer Aquifer Storage and Recovery</c:v>
                </c:pt>
                <c:pt idx="11">
                  <c:v>Yegua- Jackson Aquifer</c:v>
                </c:pt>
              </c:strCache>
            </c:strRef>
          </c:cat>
          <c:val>
            <c:numRef>
              <c:f>'Future Demands- Aquifer'!$C$2:$C$13</c:f>
              <c:numCache>
                <c:formatCode>_(* #,##0_);_(* \(#,##0\);_(* "-"??_);_(@_)</c:formatCode>
                <c:ptCount val="12"/>
                <c:pt idx="0">
                  <c:v>26943</c:v>
                </c:pt>
                <c:pt idx="1">
                  <c:v>301</c:v>
                </c:pt>
                <c:pt idx="2">
                  <c:v>762</c:v>
                </c:pt>
                <c:pt idx="3">
                  <c:v>1855</c:v>
                </c:pt>
                <c:pt idx="4">
                  <c:v>3350</c:v>
                </c:pt>
                <c:pt idx="5">
                  <c:v>700</c:v>
                </c:pt>
                <c:pt idx="6">
                  <c:v>0</c:v>
                </c:pt>
                <c:pt idx="7">
                  <c:v>306</c:v>
                </c:pt>
                <c:pt idx="8">
                  <c:v>42</c:v>
                </c:pt>
                <c:pt idx="9">
                  <c:v>2399</c:v>
                </c:pt>
                <c:pt idx="10" formatCode="General">
                  <c:v>1144</c:v>
                </c:pt>
                <c:pt idx="11">
                  <c:v>2000</c:v>
                </c:pt>
              </c:numCache>
            </c:numRef>
          </c:val>
          <c:extLst>
            <c:ext xmlns:c16="http://schemas.microsoft.com/office/drawing/2014/chart" uri="{C3380CC4-5D6E-409C-BE32-E72D297353CC}">
              <c16:uniqueId val="{00000001-C892-4875-88B7-916CA4EFBB4C}"/>
            </c:ext>
          </c:extLst>
        </c:ser>
        <c:ser>
          <c:idx val="2"/>
          <c:order val="2"/>
          <c:tx>
            <c:strRef>
              <c:f>'Future Demands- Aquifer'!$D$1</c:f>
              <c:strCache>
                <c:ptCount val="1"/>
                <c:pt idx="0">
                  <c:v>2040</c:v>
                </c:pt>
              </c:strCache>
            </c:strRef>
          </c:tx>
          <c:spPr>
            <a:solidFill>
              <a:schemeClr val="accent3"/>
            </a:solidFill>
            <a:ln>
              <a:noFill/>
            </a:ln>
            <a:effectLst/>
          </c:spPr>
          <c:invertIfNegative val="0"/>
          <c:cat>
            <c:strRef>
              <c:f>'Future Demands- Aquifer'!$A$2:$A$13</c:f>
              <c:strCache>
                <c:ptCount val="12"/>
                <c:pt idx="0">
                  <c:v>Carrizo- Wilcox Aquifer</c:v>
                </c:pt>
                <c:pt idx="1">
                  <c:v>Edwards Aquifer Storage and Recovery</c:v>
                </c:pt>
                <c:pt idx="2">
                  <c:v>Edwards- BFZ Aquifer</c:v>
                </c:pt>
                <c:pt idx="3">
                  <c:v>Ellenburger- San Saba Aquifer</c:v>
                </c:pt>
                <c:pt idx="4">
                  <c:v>Gulf Coast Aquifer</c:v>
                </c:pt>
                <c:pt idx="5">
                  <c:v>Hickory Aquifer</c:v>
                </c:pt>
                <c:pt idx="6">
                  <c:v>Marble Falls Aquifer</c:v>
                </c:pt>
                <c:pt idx="7">
                  <c:v>Queen City Aquifer</c:v>
                </c:pt>
                <c:pt idx="8">
                  <c:v>Sparta Aquifer</c:v>
                </c:pt>
                <c:pt idx="9">
                  <c:v>Trinity Aquifer</c:v>
                </c:pt>
                <c:pt idx="10">
                  <c:v>Trinity Aquifer Aquifer Storage and Recovery</c:v>
                </c:pt>
                <c:pt idx="11">
                  <c:v>Yegua- Jackson Aquifer</c:v>
                </c:pt>
              </c:strCache>
            </c:strRef>
          </c:cat>
          <c:val>
            <c:numRef>
              <c:f>'Future Demands- Aquifer'!$D$2:$D$13</c:f>
              <c:numCache>
                <c:formatCode>_(* #,##0_);_(* \(#,##0\);_(* "-"??_);_(@_)</c:formatCode>
                <c:ptCount val="12"/>
                <c:pt idx="0">
                  <c:v>31356</c:v>
                </c:pt>
                <c:pt idx="1">
                  <c:v>301</c:v>
                </c:pt>
                <c:pt idx="2">
                  <c:v>1759</c:v>
                </c:pt>
                <c:pt idx="3">
                  <c:v>1855</c:v>
                </c:pt>
                <c:pt idx="4">
                  <c:v>2891</c:v>
                </c:pt>
                <c:pt idx="5">
                  <c:v>1200</c:v>
                </c:pt>
                <c:pt idx="6">
                  <c:v>0</c:v>
                </c:pt>
                <c:pt idx="7">
                  <c:v>0</c:v>
                </c:pt>
                <c:pt idx="8">
                  <c:v>13</c:v>
                </c:pt>
                <c:pt idx="9">
                  <c:v>2880</c:v>
                </c:pt>
                <c:pt idx="10" formatCode="General">
                  <c:v>1144</c:v>
                </c:pt>
                <c:pt idx="11">
                  <c:v>2000</c:v>
                </c:pt>
              </c:numCache>
            </c:numRef>
          </c:val>
          <c:extLst>
            <c:ext xmlns:c16="http://schemas.microsoft.com/office/drawing/2014/chart" uri="{C3380CC4-5D6E-409C-BE32-E72D297353CC}">
              <c16:uniqueId val="{00000002-C892-4875-88B7-916CA4EFBB4C}"/>
            </c:ext>
          </c:extLst>
        </c:ser>
        <c:ser>
          <c:idx val="3"/>
          <c:order val="3"/>
          <c:tx>
            <c:strRef>
              <c:f>'Future Demands- Aquifer'!$E$1</c:f>
              <c:strCache>
                <c:ptCount val="1"/>
                <c:pt idx="0">
                  <c:v>2050</c:v>
                </c:pt>
              </c:strCache>
            </c:strRef>
          </c:tx>
          <c:spPr>
            <a:solidFill>
              <a:schemeClr val="accent4"/>
            </a:solidFill>
            <a:ln>
              <a:noFill/>
            </a:ln>
            <a:effectLst/>
          </c:spPr>
          <c:invertIfNegative val="0"/>
          <c:cat>
            <c:strRef>
              <c:f>'Future Demands- Aquifer'!$A$2:$A$13</c:f>
              <c:strCache>
                <c:ptCount val="12"/>
                <c:pt idx="0">
                  <c:v>Carrizo- Wilcox Aquifer</c:v>
                </c:pt>
                <c:pt idx="1">
                  <c:v>Edwards Aquifer Storage and Recovery</c:v>
                </c:pt>
                <c:pt idx="2">
                  <c:v>Edwards- BFZ Aquifer</c:v>
                </c:pt>
                <c:pt idx="3">
                  <c:v>Ellenburger- San Saba Aquifer</c:v>
                </c:pt>
                <c:pt idx="4">
                  <c:v>Gulf Coast Aquifer</c:v>
                </c:pt>
                <c:pt idx="5">
                  <c:v>Hickory Aquifer</c:v>
                </c:pt>
                <c:pt idx="6">
                  <c:v>Marble Falls Aquifer</c:v>
                </c:pt>
                <c:pt idx="7">
                  <c:v>Queen City Aquifer</c:v>
                </c:pt>
                <c:pt idx="8">
                  <c:v>Sparta Aquifer</c:v>
                </c:pt>
                <c:pt idx="9">
                  <c:v>Trinity Aquifer</c:v>
                </c:pt>
                <c:pt idx="10">
                  <c:v>Trinity Aquifer Aquifer Storage and Recovery</c:v>
                </c:pt>
                <c:pt idx="11">
                  <c:v>Yegua- Jackson Aquifer</c:v>
                </c:pt>
              </c:strCache>
            </c:strRef>
          </c:cat>
          <c:val>
            <c:numRef>
              <c:f>'Future Demands- Aquifer'!$E$2:$E$13</c:f>
              <c:numCache>
                <c:formatCode>_(* #,##0_);_(* \(#,##0\);_(* "-"??_);_(@_)</c:formatCode>
                <c:ptCount val="12"/>
                <c:pt idx="0">
                  <c:v>37647</c:v>
                </c:pt>
                <c:pt idx="1">
                  <c:v>301</c:v>
                </c:pt>
                <c:pt idx="2">
                  <c:v>1771</c:v>
                </c:pt>
                <c:pt idx="3">
                  <c:v>1910</c:v>
                </c:pt>
                <c:pt idx="4">
                  <c:v>2448</c:v>
                </c:pt>
                <c:pt idx="5">
                  <c:v>2055</c:v>
                </c:pt>
                <c:pt idx="6">
                  <c:v>0</c:v>
                </c:pt>
                <c:pt idx="7">
                  <c:v>0</c:v>
                </c:pt>
                <c:pt idx="8">
                  <c:v>0</c:v>
                </c:pt>
                <c:pt idx="9">
                  <c:v>3877</c:v>
                </c:pt>
                <c:pt idx="10" formatCode="General">
                  <c:v>1144</c:v>
                </c:pt>
                <c:pt idx="11">
                  <c:v>2000</c:v>
                </c:pt>
              </c:numCache>
            </c:numRef>
          </c:val>
          <c:extLst>
            <c:ext xmlns:c16="http://schemas.microsoft.com/office/drawing/2014/chart" uri="{C3380CC4-5D6E-409C-BE32-E72D297353CC}">
              <c16:uniqueId val="{00000003-C892-4875-88B7-916CA4EFBB4C}"/>
            </c:ext>
          </c:extLst>
        </c:ser>
        <c:ser>
          <c:idx val="4"/>
          <c:order val="4"/>
          <c:tx>
            <c:strRef>
              <c:f>'Future Demands- Aquifer'!$F$1</c:f>
              <c:strCache>
                <c:ptCount val="1"/>
                <c:pt idx="0">
                  <c:v>2060</c:v>
                </c:pt>
              </c:strCache>
            </c:strRef>
          </c:tx>
          <c:spPr>
            <a:solidFill>
              <a:schemeClr val="accent5"/>
            </a:solidFill>
            <a:ln>
              <a:noFill/>
            </a:ln>
            <a:effectLst/>
          </c:spPr>
          <c:invertIfNegative val="0"/>
          <c:cat>
            <c:strRef>
              <c:f>'Future Demands- Aquifer'!$A$2:$A$13</c:f>
              <c:strCache>
                <c:ptCount val="12"/>
                <c:pt idx="0">
                  <c:v>Carrizo- Wilcox Aquifer</c:v>
                </c:pt>
                <c:pt idx="1">
                  <c:v>Edwards Aquifer Storage and Recovery</c:v>
                </c:pt>
                <c:pt idx="2">
                  <c:v>Edwards- BFZ Aquifer</c:v>
                </c:pt>
                <c:pt idx="3">
                  <c:v>Ellenburger- San Saba Aquifer</c:v>
                </c:pt>
                <c:pt idx="4">
                  <c:v>Gulf Coast Aquifer</c:v>
                </c:pt>
                <c:pt idx="5">
                  <c:v>Hickory Aquifer</c:v>
                </c:pt>
                <c:pt idx="6">
                  <c:v>Marble Falls Aquifer</c:v>
                </c:pt>
                <c:pt idx="7">
                  <c:v>Queen City Aquifer</c:v>
                </c:pt>
                <c:pt idx="8">
                  <c:v>Sparta Aquifer</c:v>
                </c:pt>
                <c:pt idx="9">
                  <c:v>Trinity Aquifer</c:v>
                </c:pt>
                <c:pt idx="10">
                  <c:v>Trinity Aquifer Aquifer Storage and Recovery</c:v>
                </c:pt>
                <c:pt idx="11">
                  <c:v>Yegua- Jackson Aquifer</c:v>
                </c:pt>
              </c:strCache>
            </c:strRef>
          </c:cat>
          <c:val>
            <c:numRef>
              <c:f>'Future Demands- Aquifer'!$F$2:$F$13</c:f>
              <c:numCache>
                <c:formatCode>_(* #,##0_);_(* \(#,##0\);_(* "-"??_);_(@_)</c:formatCode>
                <c:ptCount val="12"/>
                <c:pt idx="0">
                  <c:v>46985</c:v>
                </c:pt>
                <c:pt idx="1">
                  <c:v>301</c:v>
                </c:pt>
                <c:pt idx="2">
                  <c:v>1785</c:v>
                </c:pt>
                <c:pt idx="3">
                  <c:v>1910</c:v>
                </c:pt>
                <c:pt idx="4">
                  <c:v>2174</c:v>
                </c:pt>
                <c:pt idx="5">
                  <c:v>2055</c:v>
                </c:pt>
                <c:pt idx="6">
                  <c:v>1000</c:v>
                </c:pt>
                <c:pt idx="7">
                  <c:v>0</c:v>
                </c:pt>
                <c:pt idx="8">
                  <c:v>0</c:v>
                </c:pt>
                <c:pt idx="9">
                  <c:v>4035</c:v>
                </c:pt>
                <c:pt idx="10" formatCode="General">
                  <c:v>1144</c:v>
                </c:pt>
                <c:pt idx="11">
                  <c:v>2000</c:v>
                </c:pt>
              </c:numCache>
            </c:numRef>
          </c:val>
          <c:extLst>
            <c:ext xmlns:c16="http://schemas.microsoft.com/office/drawing/2014/chart" uri="{C3380CC4-5D6E-409C-BE32-E72D297353CC}">
              <c16:uniqueId val="{00000004-C892-4875-88B7-916CA4EFBB4C}"/>
            </c:ext>
          </c:extLst>
        </c:ser>
        <c:ser>
          <c:idx val="5"/>
          <c:order val="5"/>
          <c:tx>
            <c:strRef>
              <c:f>'Future Demands- Aquifer'!$G$1</c:f>
              <c:strCache>
                <c:ptCount val="1"/>
                <c:pt idx="0">
                  <c:v>2070</c:v>
                </c:pt>
              </c:strCache>
            </c:strRef>
          </c:tx>
          <c:spPr>
            <a:solidFill>
              <a:schemeClr val="accent6"/>
            </a:solidFill>
            <a:ln>
              <a:noFill/>
            </a:ln>
            <a:effectLst/>
          </c:spPr>
          <c:invertIfNegative val="0"/>
          <c:cat>
            <c:strRef>
              <c:f>'Future Demands- Aquifer'!$A$2:$A$13</c:f>
              <c:strCache>
                <c:ptCount val="12"/>
                <c:pt idx="0">
                  <c:v>Carrizo- Wilcox Aquifer</c:v>
                </c:pt>
                <c:pt idx="1">
                  <c:v>Edwards Aquifer Storage and Recovery</c:v>
                </c:pt>
                <c:pt idx="2">
                  <c:v>Edwards- BFZ Aquifer</c:v>
                </c:pt>
                <c:pt idx="3">
                  <c:v>Ellenburger- San Saba Aquifer</c:v>
                </c:pt>
                <c:pt idx="4">
                  <c:v>Gulf Coast Aquifer</c:v>
                </c:pt>
                <c:pt idx="5">
                  <c:v>Hickory Aquifer</c:v>
                </c:pt>
                <c:pt idx="6">
                  <c:v>Marble Falls Aquifer</c:v>
                </c:pt>
                <c:pt idx="7">
                  <c:v>Queen City Aquifer</c:v>
                </c:pt>
                <c:pt idx="8">
                  <c:v>Sparta Aquifer</c:v>
                </c:pt>
                <c:pt idx="9">
                  <c:v>Trinity Aquifer</c:v>
                </c:pt>
                <c:pt idx="10">
                  <c:v>Trinity Aquifer Aquifer Storage and Recovery</c:v>
                </c:pt>
                <c:pt idx="11">
                  <c:v>Yegua- Jackson Aquifer</c:v>
                </c:pt>
              </c:strCache>
            </c:strRef>
          </c:cat>
          <c:val>
            <c:numRef>
              <c:f>'Future Demands- Aquifer'!$G$2:$G$13</c:f>
              <c:numCache>
                <c:formatCode>_(* #,##0_);_(* \(#,##0\);_(* "-"??_);_(@_)</c:formatCode>
                <c:ptCount val="12"/>
                <c:pt idx="0">
                  <c:v>52421</c:v>
                </c:pt>
                <c:pt idx="1">
                  <c:v>301</c:v>
                </c:pt>
                <c:pt idx="2">
                  <c:v>1797</c:v>
                </c:pt>
                <c:pt idx="3">
                  <c:v>1910</c:v>
                </c:pt>
                <c:pt idx="4">
                  <c:v>2174</c:v>
                </c:pt>
                <c:pt idx="5">
                  <c:v>2055</c:v>
                </c:pt>
                <c:pt idx="6">
                  <c:v>1500</c:v>
                </c:pt>
                <c:pt idx="7">
                  <c:v>150</c:v>
                </c:pt>
                <c:pt idx="8">
                  <c:v>0</c:v>
                </c:pt>
                <c:pt idx="9">
                  <c:v>5540</c:v>
                </c:pt>
                <c:pt idx="10" formatCode="General">
                  <c:v>1144</c:v>
                </c:pt>
                <c:pt idx="11">
                  <c:v>2000</c:v>
                </c:pt>
              </c:numCache>
            </c:numRef>
          </c:val>
          <c:extLst>
            <c:ext xmlns:c16="http://schemas.microsoft.com/office/drawing/2014/chart" uri="{C3380CC4-5D6E-409C-BE32-E72D297353CC}">
              <c16:uniqueId val="{00000005-C892-4875-88B7-916CA4EFBB4C}"/>
            </c:ext>
          </c:extLst>
        </c:ser>
        <c:dLbls>
          <c:showLegendKey val="0"/>
          <c:showVal val="0"/>
          <c:showCatName val="0"/>
          <c:showSerName val="0"/>
          <c:showPercent val="0"/>
          <c:showBubbleSize val="0"/>
        </c:dLbls>
        <c:gapWidth val="219"/>
        <c:overlap val="-27"/>
        <c:axId val="341060464"/>
        <c:axId val="341060856"/>
      </c:barChart>
      <c:catAx>
        <c:axId val="34106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060856"/>
        <c:crosses val="autoZero"/>
        <c:auto val="0"/>
        <c:lblAlgn val="ctr"/>
        <c:lblOffset val="0"/>
        <c:noMultiLvlLbl val="0"/>
      </c:catAx>
      <c:valAx>
        <c:axId val="341060856"/>
        <c:scaling>
          <c:orientation val="minMax"/>
          <c:max val="5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US" sz="1200"/>
                  <a:t>acre-feet/year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1060464"/>
        <c:crosses val="autoZero"/>
        <c:crossBetween val="between"/>
        <c:majorUnit val="5000"/>
      </c:valAx>
      <c:spPr>
        <a:noFill/>
        <a:ln>
          <a:noFill/>
        </a:ln>
        <a:effectLst/>
      </c:spPr>
    </c:plotArea>
    <c:legend>
      <c:legendPos val="t"/>
      <c:layout>
        <c:manualLayout>
          <c:xMode val="edge"/>
          <c:yMode val="edge"/>
          <c:x val="0.31640567633882882"/>
          <c:y val="3.0165912518853696E-2"/>
          <c:w val="0.36442135016523747"/>
          <c:h val="4.12338729152068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'Future Demands- County'!$B$1</c:f>
              <c:strCache>
                <c:ptCount val="1"/>
                <c:pt idx="0">
                  <c:v>2020</c:v>
                </c:pt>
              </c:strCache>
            </c:strRef>
          </c:tx>
          <c:spPr>
            <a:solidFill>
              <a:schemeClr val="accent1"/>
            </a:solidFill>
            <a:ln>
              <a:noFill/>
            </a:ln>
            <a:effectLst/>
          </c:spPr>
          <c:invertIfNegative val="0"/>
          <c:cat>
            <c:strRef>
              <c:f>'Future Demands-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'Future Demands- County'!$B$2:$B$11</c:f>
              <c:numCache>
                <c:formatCode>_(* #,##0_);_(* \(#,##0\);_(* "-"??_);_(@_)</c:formatCode>
                <c:ptCount val="10"/>
                <c:pt idx="0">
                  <c:v>3625</c:v>
                </c:pt>
                <c:pt idx="1">
                  <c:v>175</c:v>
                </c:pt>
                <c:pt idx="2">
                  <c:v>1680</c:v>
                </c:pt>
                <c:pt idx="3">
                  <c:v>0</c:v>
                </c:pt>
                <c:pt idx="4">
                  <c:v>6316</c:v>
                </c:pt>
                <c:pt idx="5">
                  <c:v>4571</c:v>
                </c:pt>
                <c:pt idx="6">
                  <c:v>0</c:v>
                </c:pt>
                <c:pt idx="7">
                  <c:v>200</c:v>
                </c:pt>
                <c:pt idx="8">
                  <c:v>500</c:v>
                </c:pt>
                <c:pt idx="9">
                  <c:v>11659</c:v>
                </c:pt>
              </c:numCache>
            </c:numRef>
          </c:val>
          <c:extLst>
            <c:ext xmlns:c16="http://schemas.microsoft.com/office/drawing/2014/chart" uri="{C3380CC4-5D6E-409C-BE32-E72D297353CC}">
              <c16:uniqueId val="{00000000-8D54-4055-B9B2-E88F6E422925}"/>
            </c:ext>
          </c:extLst>
        </c:ser>
        <c:ser>
          <c:idx val="1"/>
          <c:order val="1"/>
          <c:tx>
            <c:strRef>
              <c:f>'Future Demands- County'!$C$1</c:f>
              <c:strCache>
                <c:ptCount val="1"/>
                <c:pt idx="0">
                  <c:v>2030</c:v>
                </c:pt>
              </c:strCache>
            </c:strRef>
          </c:tx>
          <c:spPr>
            <a:solidFill>
              <a:schemeClr val="accent2"/>
            </a:solidFill>
            <a:ln>
              <a:noFill/>
            </a:ln>
            <a:effectLst/>
          </c:spPr>
          <c:invertIfNegative val="0"/>
          <c:cat>
            <c:strRef>
              <c:f>'Future Demands-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'Future Demands- County'!$C$2:$C$11</c:f>
              <c:numCache>
                <c:formatCode>_(* #,##0_);_(* \(#,##0\);_(* "-"??_);_(@_)</c:formatCode>
                <c:ptCount val="10"/>
                <c:pt idx="0">
                  <c:v>3853</c:v>
                </c:pt>
                <c:pt idx="1">
                  <c:v>175</c:v>
                </c:pt>
                <c:pt idx="2">
                  <c:v>2180</c:v>
                </c:pt>
                <c:pt idx="3">
                  <c:v>31</c:v>
                </c:pt>
                <c:pt idx="4">
                  <c:v>5892</c:v>
                </c:pt>
                <c:pt idx="5">
                  <c:v>14222</c:v>
                </c:pt>
                <c:pt idx="6">
                  <c:v>0</c:v>
                </c:pt>
                <c:pt idx="7">
                  <c:v>200</c:v>
                </c:pt>
                <c:pt idx="8">
                  <c:v>1600</c:v>
                </c:pt>
                <c:pt idx="9">
                  <c:v>11649</c:v>
                </c:pt>
              </c:numCache>
            </c:numRef>
          </c:val>
          <c:extLst>
            <c:ext xmlns:c16="http://schemas.microsoft.com/office/drawing/2014/chart" uri="{C3380CC4-5D6E-409C-BE32-E72D297353CC}">
              <c16:uniqueId val="{00000001-8D54-4055-B9B2-E88F6E422925}"/>
            </c:ext>
          </c:extLst>
        </c:ser>
        <c:ser>
          <c:idx val="2"/>
          <c:order val="2"/>
          <c:tx>
            <c:strRef>
              <c:f>'Future Demands- County'!$D$1</c:f>
              <c:strCache>
                <c:ptCount val="1"/>
                <c:pt idx="0">
                  <c:v>2040</c:v>
                </c:pt>
              </c:strCache>
            </c:strRef>
          </c:tx>
          <c:spPr>
            <a:solidFill>
              <a:schemeClr val="accent3"/>
            </a:solidFill>
            <a:ln>
              <a:noFill/>
            </a:ln>
            <a:effectLst/>
          </c:spPr>
          <c:invertIfNegative val="0"/>
          <c:cat>
            <c:strRef>
              <c:f>'Future Demands-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'Future Demands- County'!$D$2:$D$11</c:f>
              <c:numCache>
                <c:formatCode>_(* #,##0_);_(* \(#,##0\);_(* "-"??_);_(@_)</c:formatCode>
                <c:ptCount val="10"/>
                <c:pt idx="0">
                  <c:v>5246</c:v>
                </c:pt>
                <c:pt idx="1">
                  <c:v>175</c:v>
                </c:pt>
                <c:pt idx="2">
                  <c:v>2680</c:v>
                </c:pt>
                <c:pt idx="3">
                  <c:v>66</c:v>
                </c:pt>
                <c:pt idx="4">
                  <c:v>5404</c:v>
                </c:pt>
                <c:pt idx="5">
                  <c:v>17187</c:v>
                </c:pt>
                <c:pt idx="6">
                  <c:v>0</c:v>
                </c:pt>
                <c:pt idx="7">
                  <c:v>200</c:v>
                </c:pt>
                <c:pt idx="8">
                  <c:v>2800</c:v>
                </c:pt>
                <c:pt idx="9">
                  <c:v>11641</c:v>
                </c:pt>
              </c:numCache>
            </c:numRef>
          </c:val>
          <c:extLst>
            <c:ext xmlns:c16="http://schemas.microsoft.com/office/drawing/2014/chart" uri="{C3380CC4-5D6E-409C-BE32-E72D297353CC}">
              <c16:uniqueId val="{00000002-8D54-4055-B9B2-E88F6E422925}"/>
            </c:ext>
          </c:extLst>
        </c:ser>
        <c:ser>
          <c:idx val="3"/>
          <c:order val="3"/>
          <c:tx>
            <c:strRef>
              <c:f>'Future Demands- County'!$E$1</c:f>
              <c:strCache>
                <c:ptCount val="1"/>
                <c:pt idx="0">
                  <c:v>2050</c:v>
                </c:pt>
              </c:strCache>
            </c:strRef>
          </c:tx>
          <c:spPr>
            <a:solidFill>
              <a:schemeClr val="accent4"/>
            </a:solidFill>
            <a:ln>
              <a:noFill/>
            </a:ln>
            <a:effectLst/>
          </c:spPr>
          <c:invertIfNegative val="0"/>
          <c:cat>
            <c:strRef>
              <c:f>'Future Demands-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'Future Demands- County'!$E$2:$E$11</c:f>
              <c:numCache>
                <c:formatCode>_(* #,##0_);_(* \(#,##0\);_(* "-"??_);_(@_)</c:formatCode>
                <c:ptCount val="10"/>
                <c:pt idx="0">
                  <c:v>5277</c:v>
                </c:pt>
                <c:pt idx="1">
                  <c:v>285</c:v>
                </c:pt>
                <c:pt idx="2">
                  <c:v>3480</c:v>
                </c:pt>
                <c:pt idx="3">
                  <c:v>316</c:v>
                </c:pt>
                <c:pt idx="4">
                  <c:v>4948</c:v>
                </c:pt>
                <c:pt idx="5">
                  <c:v>21287</c:v>
                </c:pt>
                <c:pt idx="6">
                  <c:v>0</c:v>
                </c:pt>
                <c:pt idx="7">
                  <c:v>200</c:v>
                </c:pt>
                <c:pt idx="8">
                  <c:v>3800</c:v>
                </c:pt>
                <c:pt idx="9">
                  <c:v>13560</c:v>
                </c:pt>
              </c:numCache>
            </c:numRef>
          </c:val>
          <c:extLst>
            <c:ext xmlns:c16="http://schemas.microsoft.com/office/drawing/2014/chart" uri="{C3380CC4-5D6E-409C-BE32-E72D297353CC}">
              <c16:uniqueId val="{00000003-8D54-4055-B9B2-E88F6E422925}"/>
            </c:ext>
          </c:extLst>
        </c:ser>
        <c:ser>
          <c:idx val="4"/>
          <c:order val="4"/>
          <c:tx>
            <c:strRef>
              <c:f>'Future Demands- County'!$F$1</c:f>
              <c:strCache>
                <c:ptCount val="1"/>
                <c:pt idx="0">
                  <c:v>2060</c:v>
                </c:pt>
              </c:strCache>
            </c:strRef>
          </c:tx>
          <c:spPr>
            <a:solidFill>
              <a:schemeClr val="accent5"/>
            </a:solidFill>
            <a:ln>
              <a:noFill/>
            </a:ln>
            <a:effectLst/>
          </c:spPr>
          <c:invertIfNegative val="0"/>
          <c:cat>
            <c:strRef>
              <c:f>'Future Demands-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'Future Demands- County'!$F$2:$F$11</c:f>
              <c:numCache>
                <c:formatCode>_(* #,##0_);_(* \(#,##0\);_(* "-"??_);_(@_)</c:formatCode>
                <c:ptCount val="10"/>
                <c:pt idx="0">
                  <c:v>5850</c:v>
                </c:pt>
                <c:pt idx="1">
                  <c:v>285</c:v>
                </c:pt>
                <c:pt idx="2">
                  <c:v>4480</c:v>
                </c:pt>
                <c:pt idx="3">
                  <c:v>590</c:v>
                </c:pt>
                <c:pt idx="4">
                  <c:v>4674</c:v>
                </c:pt>
                <c:pt idx="5">
                  <c:v>27571</c:v>
                </c:pt>
                <c:pt idx="6">
                  <c:v>0</c:v>
                </c:pt>
                <c:pt idx="7">
                  <c:v>200</c:v>
                </c:pt>
                <c:pt idx="8">
                  <c:v>3800</c:v>
                </c:pt>
                <c:pt idx="9">
                  <c:v>15939</c:v>
                </c:pt>
              </c:numCache>
            </c:numRef>
          </c:val>
          <c:extLst>
            <c:ext xmlns:c16="http://schemas.microsoft.com/office/drawing/2014/chart" uri="{C3380CC4-5D6E-409C-BE32-E72D297353CC}">
              <c16:uniqueId val="{00000004-8D54-4055-B9B2-E88F6E422925}"/>
            </c:ext>
          </c:extLst>
        </c:ser>
        <c:ser>
          <c:idx val="5"/>
          <c:order val="5"/>
          <c:tx>
            <c:strRef>
              <c:f>'Future Demands- County'!$G$1</c:f>
              <c:strCache>
                <c:ptCount val="1"/>
                <c:pt idx="0">
                  <c:v>2070</c:v>
                </c:pt>
              </c:strCache>
            </c:strRef>
          </c:tx>
          <c:spPr>
            <a:solidFill>
              <a:schemeClr val="accent6"/>
            </a:solidFill>
            <a:ln>
              <a:noFill/>
            </a:ln>
            <a:effectLst/>
          </c:spPr>
          <c:invertIfNegative val="0"/>
          <c:cat>
            <c:strRef>
              <c:f>'Future Demands- County'!$A$2:$A$11</c:f>
              <c:strCache>
                <c:ptCount val="10"/>
                <c:pt idx="0">
                  <c:v>Bastrop</c:v>
                </c:pt>
                <c:pt idx="1">
                  <c:v>Blanco</c:v>
                </c:pt>
                <c:pt idx="2">
                  <c:v>Burnet</c:v>
                </c:pt>
                <c:pt idx="3">
                  <c:v>Caldwell</c:v>
                </c:pt>
                <c:pt idx="4">
                  <c:v>Fayette</c:v>
                </c:pt>
                <c:pt idx="5">
                  <c:v>Hays</c:v>
                </c:pt>
                <c:pt idx="6">
                  <c:v>Lee</c:v>
                </c:pt>
                <c:pt idx="7">
                  <c:v>Llano</c:v>
                </c:pt>
                <c:pt idx="8">
                  <c:v>Travis</c:v>
                </c:pt>
                <c:pt idx="9">
                  <c:v>Williamson</c:v>
                </c:pt>
              </c:strCache>
            </c:strRef>
          </c:cat>
          <c:val>
            <c:numRef>
              <c:f>'Future Demands- County'!$G$2:$G$11</c:f>
              <c:numCache>
                <c:formatCode>_(* #,##0_);_(* \(#,##0\);_(* "-"??_);_(@_)</c:formatCode>
                <c:ptCount val="10"/>
                <c:pt idx="0">
                  <c:v>5665</c:v>
                </c:pt>
                <c:pt idx="1">
                  <c:v>285</c:v>
                </c:pt>
                <c:pt idx="2">
                  <c:v>4980</c:v>
                </c:pt>
                <c:pt idx="3">
                  <c:v>864</c:v>
                </c:pt>
                <c:pt idx="4">
                  <c:v>4674</c:v>
                </c:pt>
                <c:pt idx="5">
                  <c:v>32293</c:v>
                </c:pt>
                <c:pt idx="6">
                  <c:v>0</c:v>
                </c:pt>
                <c:pt idx="7">
                  <c:v>200</c:v>
                </c:pt>
                <c:pt idx="8">
                  <c:v>3800</c:v>
                </c:pt>
                <c:pt idx="9">
                  <c:v>18231</c:v>
                </c:pt>
              </c:numCache>
            </c:numRef>
          </c:val>
          <c:extLst>
            <c:ext xmlns:c16="http://schemas.microsoft.com/office/drawing/2014/chart" uri="{C3380CC4-5D6E-409C-BE32-E72D297353CC}">
              <c16:uniqueId val="{00000005-8D54-4055-B9B2-E88F6E422925}"/>
            </c:ext>
          </c:extLst>
        </c:ser>
        <c:dLbls>
          <c:showLegendKey val="0"/>
          <c:showVal val="0"/>
          <c:showCatName val="0"/>
          <c:showSerName val="0"/>
          <c:showPercent val="0"/>
          <c:showBubbleSize val="0"/>
        </c:dLbls>
        <c:gapWidth val="219"/>
        <c:overlap val="-27"/>
        <c:axId val="342440960"/>
        <c:axId val="342441352"/>
      </c:barChart>
      <c:catAx>
        <c:axId val="34244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2441352"/>
        <c:crosses val="autoZero"/>
        <c:auto val="1"/>
        <c:lblAlgn val="ctr"/>
        <c:lblOffset val="100"/>
        <c:noMultiLvlLbl val="0"/>
      </c:catAx>
      <c:valAx>
        <c:axId val="342441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acre-feet/year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2440960"/>
        <c:crosses val="autoZero"/>
        <c:crossBetween val="between"/>
      </c:valAx>
      <c:spPr>
        <a:noFill/>
        <a:ln>
          <a:noFill/>
        </a:ln>
        <a:effectLst/>
      </c:spPr>
    </c:plotArea>
    <c:legend>
      <c:legendPos val="b"/>
      <c:layout>
        <c:manualLayout>
          <c:xMode val="edge"/>
          <c:yMode val="edge"/>
          <c:x val="0.27052002845438711"/>
          <c:y val="2.5953676563771844E-2"/>
          <c:w val="0.45722540915072596"/>
          <c:h val="4.66501479715166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1963"/>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98900" y="0"/>
            <a:ext cx="2982913" cy="461963"/>
          </a:xfrm>
          <a:prstGeom prst="rect">
            <a:avLst/>
          </a:prstGeom>
        </p:spPr>
        <p:txBody>
          <a:bodyPr vert="horz" lIns="91440" tIns="45720" rIns="91440" bIns="45720" rtlCol="0"/>
          <a:lstStyle>
            <a:lvl1pPr algn="r">
              <a:defRPr sz="1200">
                <a:latin typeface="Arial" charset="0"/>
                <a:cs typeface="Arial" charset="0"/>
              </a:defRPr>
            </a:lvl1pPr>
          </a:lstStyle>
          <a:p>
            <a:pPr>
              <a:defRPr/>
            </a:pPr>
            <a:fld id="{A27ABAB1-F91D-427A-80EC-FC8D4666305E}" type="datetimeFigureOut">
              <a:rPr lang="en-US"/>
              <a:pPr>
                <a:defRPr/>
              </a:pPr>
              <a:t>8/22/2018</a:t>
            </a:fld>
            <a:endParaRPr lang="en-US"/>
          </a:p>
        </p:txBody>
      </p:sp>
      <p:sp>
        <p:nvSpPr>
          <p:cNvPr id="4" name="Footer Placeholder 3"/>
          <p:cNvSpPr>
            <a:spLocks noGrp="1"/>
          </p:cNvSpPr>
          <p:nvPr>
            <p:ph type="ftr" sz="quarter" idx="2"/>
          </p:nvPr>
        </p:nvSpPr>
        <p:spPr>
          <a:xfrm>
            <a:off x="0" y="8777288"/>
            <a:ext cx="2982913" cy="461962"/>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98900" y="8777288"/>
            <a:ext cx="2982913" cy="46196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A15FDF5-09D8-4BF3-9292-817C1C30DDE7}" type="slidenum">
              <a:rPr lang="en-US" altLang="en-US"/>
              <a:pPr/>
              <a:t>‹#›</a:t>
            </a:fld>
            <a:endParaRPr lang="en-US" altLang="en-US"/>
          </a:p>
        </p:txBody>
      </p:sp>
    </p:spTree>
    <p:extLst>
      <p:ext uri="{BB962C8B-B14F-4D97-AF65-F5344CB8AC3E}">
        <p14:creationId xmlns:p14="http://schemas.microsoft.com/office/powerpoint/2010/main" val="118406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1963"/>
          </a:xfrm>
          <a:prstGeom prst="rect">
            <a:avLst/>
          </a:prstGeom>
        </p:spPr>
        <p:txBody>
          <a:bodyPr vert="horz" lIns="92135" tIns="46067" rIns="92135" bIns="46067"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98900" y="0"/>
            <a:ext cx="2982913" cy="461963"/>
          </a:xfrm>
          <a:prstGeom prst="rect">
            <a:avLst/>
          </a:prstGeom>
        </p:spPr>
        <p:txBody>
          <a:bodyPr vert="horz" lIns="92135" tIns="46067" rIns="92135" bIns="46067" rtlCol="0"/>
          <a:lstStyle>
            <a:lvl1pPr algn="r">
              <a:defRPr sz="1200">
                <a:latin typeface="Arial" charset="0"/>
                <a:cs typeface="Arial" charset="0"/>
              </a:defRPr>
            </a:lvl1pPr>
          </a:lstStyle>
          <a:p>
            <a:pPr>
              <a:defRPr/>
            </a:pPr>
            <a:fld id="{DCA7B544-F7EB-43A7-BE47-9F03373F68E8}" type="datetimeFigureOut">
              <a:rPr lang="en-US"/>
              <a:pPr>
                <a:defRPr/>
              </a:pPr>
              <a:t>8/22/2018</a:t>
            </a:fld>
            <a:endParaRPr lang="en-US"/>
          </a:p>
        </p:txBody>
      </p:sp>
      <p:sp>
        <p:nvSpPr>
          <p:cNvPr id="4" name="Slide Image Placeholder 3"/>
          <p:cNvSpPr>
            <a:spLocks noGrp="1" noRot="1" noChangeAspect="1"/>
          </p:cNvSpPr>
          <p:nvPr>
            <p:ph type="sldImg" idx="2"/>
          </p:nvPr>
        </p:nvSpPr>
        <p:spPr>
          <a:xfrm>
            <a:off x="1133475" y="693738"/>
            <a:ext cx="4616450" cy="3463925"/>
          </a:xfrm>
          <a:prstGeom prst="rect">
            <a:avLst/>
          </a:prstGeom>
          <a:noFill/>
          <a:ln w="12700">
            <a:solidFill>
              <a:prstClr val="black"/>
            </a:solidFill>
          </a:ln>
        </p:spPr>
        <p:txBody>
          <a:bodyPr vert="horz" lIns="92135" tIns="46067" rIns="92135" bIns="46067" rtlCol="0" anchor="ctr"/>
          <a:lstStyle/>
          <a:p>
            <a:pPr lvl="0"/>
            <a:endParaRPr lang="en-US" noProof="0" smtClean="0"/>
          </a:p>
        </p:txBody>
      </p:sp>
      <p:sp>
        <p:nvSpPr>
          <p:cNvPr id="5" name="Notes Placeholder 4"/>
          <p:cNvSpPr>
            <a:spLocks noGrp="1"/>
          </p:cNvSpPr>
          <p:nvPr>
            <p:ph type="body" sz="quarter" idx="3"/>
          </p:nvPr>
        </p:nvSpPr>
        <p:spPr>
          <a:xfrm>
            <a:off x="688975" y="4389438"/>
            <a:ext cx="5505450" cy="4157662"/>
          </a:xfrm>
          <a:prstGeom prst="rect">
            <a:avLst/>
          </a:prstGeom>
        </p:spPr>
        <p:txBody>
          <a:bodyPr vert="horz" lIns="92135" tIns="46067" rIns="92135" bIns="460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2982913" cy="461962"/>
          </a:xfrm>
          <a:prstGeom prst="rect">
            <a:avLst/>
          </a:prstGeom>
        </p:spPr>
        <p:txBody>
          <a:bodyPr vert="horz" lIns="92135" tIns="46067" rIns="92135" bIns="46067"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8900" y="8777288"/>
            <a:ext cx="2982913" cy="461962"/>
          </a:xfrm>
          <a:prstGeom prst="rect">
            <a:avLst/>
          </a:prstGeom>
        </p:spPr>
        <p:txBody>
          <a:bodyPr vert="horz" wrap="square" lIns="92135" tIns="46067" rIns="92135" bIns="46067" numCol="1" anchor="b" anchorCtr="0" compatLnSpc="1">
            <a:prstTxWarp prst="textNoShape">
              <a:avLst/>
            </a:prstTxWarp>
          </a:bodyPr>
          <a:lstStyle>
            <a:lvl1pPr algn="r">
              <a:defRPr sz="1200"/>
            </a:lvl1pPr>
          </a:lstStyle>
          <a:p>
            <a:fld id="{5889DEB6-531E-448E-ABCE-C5123A95EF73}" type="slidenum">
              <a:rPr lang="en-US" altLang="en-US"/>
              <a:pPr/>
              <a:t>‹#›</a:t>
            </a:fld>
            <a:endParaRPr lang="en-US" altLang="en-US"/>
          </a:p>
        </p:txBody>
      </p:sp>
    </p:spTree>
    <p:extLst>
      <p:ext uri="{BB962C8B-B14F-4D97-AF65-F5344CB8AC3E}">
        <p14:creationId xmlns:p14="http://schemas.microsoft.com/office/powerpoint/2010/main" val="1251874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colors used</a:t>
            </a:r>
            <a:r>
              <a:rPr lang="en-US" baseline="0" dirty="0" smtClean="0"/>
              <a:t> by the TWDB maps. 9 major aquifers in TX</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2</a:t>
            </a:fld>
            <a:endParaRPr lang="en-US" altLang="en-US"/>
          </a:p>
        </p:txBody>
      </p:sp>
    </p:spTree>
    <p:extLst>
      <p:ext uri="{BB962C8B-B14F-4D97-AF65-F5344CB8AC3E}">
        <p14:creationId xmlns:p14="http://schemas.microsoft.com/office/powerpoint/2010/main" val="124955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r>
              <a:rPr lang="en-US" baseline="0" dirty="0" smtClean="0"/>
              <a:t> GCDS in CAPCOG, </a:t>
            </a:r>
            <a:r>
              <a:rPr lang="en-US" dirty="0" smtClean="0"/>
              <a:t>Areas in gray do not have a GCD.</a:t>
            </a:r>
            <a:r>
              <a:rPr lang="en-US" baseline="0" dirty="0" smtClean="0"/>
              <a:t> </a:t>
            </a:r>
            <a:endParaRPr lang="es-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11</a:t>
            </a:fld>
            <a:endParaRPr lang="en-US" altLang="en-US"/>
          </a:p>
        </p:txBody>
      </p:sp>
    </p:spTree>
    <p:extLst>
      <p:ext uri="{BB962C8B-B14F-4D97-AF65-F5344CB8AC3E}">
        <p14:creationId xmlns:p14="http://schemas.microsoft.com/office/powerpoint/2010/main" val="106199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Clipped</a:t>
            </a:r>
            <a:r>
              <a:rPr lang="en-US" baseline="0" dirty="0" smtClean="0"/>
              <a:t> to show just what is in CAPCOG for clarity</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12</a:t>
            </a:fld>
            <a:endParaRPr lang="en-US" altLang="en-US"/>
          </a:p>
        </p:txBody>
      </p:sp>
    </p:spTree>
    <p:extLst>
      <p:ext uri="{BB962C8B-B14F-4D97-AF65-F5344CB8AC3E}">
        <p14:creationId xmlns:p14="http://schemas.microsoft.com/office/powerpoint/2010/main" val="318127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2017 State</a:t>
            </a:r>
            <a:r>
              <a:rPr lang="en-US" baseline="0" dirty="0" smtClean="0"/>
              <a:t> Water Plan. Edwards-BFZ= Edwards-Balcones Fault Zone. Guadalupe River Alluvium is 53-59 acre-</a:t>
            </a:r>
            <a:r>
              <a:rPr lang="en-US" baseline="0" dirty="0" err="1" smtClean="0"/>
              <a:t>ft</a:t>
            </a:r>
            <a:r>
              <a:rPr lang="en-US" baseline="0" dirty="0" smtClean="0"/>
              <a:t>/</a:t>
            </a:r>
            <a:r>
              <a:rPr lang="en-US" baseline="0" dirty="0" err="1" smtClean="0"/>
              <a:t>yr</a:t>
            </a:r>
            <a:r>
              <a:rPr lang="en-US" baseline="0" dirty="0" smtClean="0"/>
              <a:t>, and Marble Falls is 174 acre-</a:t>
            </a:r>
            <a:r>
              <a:rPr lang="en-US" baseline="0" dirty="0" err="1" smtClean="0"/>
              <a:t>ft</a:t>
            </a:r>
            <a:r>
              <a:rPr lang="en-US" baseline="0" dirty="0" smtClean="0"/>
              <a:t>/yr. Major source is the Carrizo-Wilcox and Trinity. </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13</a:t>
            </a:fld>
            <a:endParaRPr lang="en-US" altLang="en-US"/>
          </a:p>
        </p:txBody>
      </p:sp>
    </p:spTree>
    <p:extLst>
      <p:ext uri="{BB962C8B-B14F-4D97-AF65-F5344CB8AC3E}">
        <p14:creationId xmlns:p14="http://schemas.microsoft.com/office/powerpoint/2010/main" val="11467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Bastrop County</a:t>
            </a:r>
            <a:r>
              <a:rPr lang="en-US" baseline="0" dirty="0" smtClean="0"/>
              <a:t> has the largest supply, with Hays Co second. </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14</a:t>
            </a:fld>
            <a:endParaRPr lang="en-US" altLang="en-US"/>
          </a:p>
        </p:txBody>
      </p:sp>
    </p:spTree>
    <p:extLst>
      <p:ext uri="{BB962C8B-B14F-4D97-AF65-F5344CB8AC3E}">
        <p14:creationId xmlns:p14="http://schemas.microsoft.com/office/powerpoint/2010/main" val="3771837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new sources</a:t>
            </a:r>
            <a:r>
              <a:rPr lang="en-US" baseline="0" dirty="0" smtClean="0"/>
              <a:t> of GW are from Edwards and Trinity Aquifer Storage and Recovery (ASR). ASR </a:t>
            </a:r>
            <a:r>
              <a:rPr lang="en-US" sz="1200" b="0" i="0" kern="1200" dirty="0" smtClean="0">
                <a:solidFill>
                  <a:schemeClr val="tx1"/>
                </a:solidFill>
                <a:effectLst/>
                <a:latin typeface="+mn-lt"/>
                <a:ea typeface="+mn-ea"/>
                <a:cs typeface="+mn-cs"/>
              </a:rPr>
              <a:t>is the storage of water in a suitable aquifer through a well during times when water is available, and the recovery of water from the same aquifer during times when it is needed. </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15</a:t>
            </a:fld>
            <a:endParaRPr lang="en-US" altLang="en-US"/>
          </a:p>
        </p:txBody>
      </p:sp>
    </p:spTree>
    <p:extLst>
      <p:ext uri="{BB962C8B-B14F-4D97-AF65-F5344CB8AC3E}">
        <p14:creationId xmlns:p14="http://schemas.microsoft.com/office/powerpoint/2010/main" val="122314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Burnet,</a:t>
            </a:r>
            <a:r>
              <a:rPr lang="en-US" baseline="0" dirty="0" smtClean="0"/>
              <a:t> Caldwell, Hays, and Travis</a:t>
            </a:r>
            <a:r>
              <a:rPr lang="en-US" dirty="0" smtClean="0"/>
              <a:t> will have more</a:t>
            </a:r>
            <a:r>
              <a:rPr lang="en-US" baseline="0" dirty="0" smtClean="0"/>
              <a:t> than doubled their demand from 2020 to 2070. Fayette’s demand goes down in the future. Lee Co does not have future demands= 0.</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16</a:t>
            </a:fld>
            <a:endParaRPr lang="en-US" altLang="en-US"/>
          </a:p>
        </p:txBody>
      </p:sp>
    </p:spTree>
    <p:extLst>
      <p:ext uri="{BB962C8B-B14F-4D97-AF65-F5344CB8AC3E}">
        <p14:creationId xmlns:p14="http://schemas.microsoft.com/office/powerpoint/2010/main" val="360147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Major Aquifers in</a:t>
            </a:r>
            <a:r>
              <a:rPr lang="en-US" baseline="0" dirty="0" smtClean="0"/>
              <a:t> CAPCOG. Trinity covering the most area in the West and the Carrizo-Wilcox in the East.</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3</a:t>
            </a:fld>
            <a:endParaRPr lang="en-US" altLang="en-US"/>
          </a:p>
        </p:txBody>
      </p:sp>
    </p:spTree>
    <p:extLst>
      <p:ext uri="{BB962C8B-B14F-4D97-AF65-F5344CB8AC3E}">
        <p14:creationId xmlns:p14="http://schemas.microsoft.com/office/powerpoint/2010/main" val="252503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minor aquifers</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4</a:t>
            </a:fld>
            <a:endParaRPr lang="en-US" altLang="en-US"/>
          </a:p>
        </p:txBody>
      </p:sp>
    </p:spTree>
    <p:extLst>
      <p:ext uri="{BB962C8B-B14F-4D97-AF65-F5344CB8AC3E}">
        <p14:creationId xmlns:p14="http://schemas.microsoft.com/office/powerpoint/2010/main" val="181856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a:t>
            </a:r>
            <a:r>
              <a:rPr lang="en-US" baseline="0" dirty="0" smtClean="0"/>
              <a:t> Minor Aquifers in CAPCOG</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5</a:t>
            </a:fld>
            <a:endParaRPr lang="en-US" altLang="en-US"/>
          </a:p>
        </p:txBody>
      </p:sp>
    </p:spTree>
    <p:extLst>
      <p:ext uri="{BB962C8B-B14F-4D97-AF65-F5344CB8AC3E}">
        <p14:creationId xmlns:p14="http://schemas.microsoft.com/office/powerpoint/2010/main" val="394695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16 GMAs. </a:t>
            </a:r>
            <a:r>
              <a:rPr lang="en-US" sz="1200" b="0" i="0" kern="1200" dirty="0" smtClean="0">
                <a:solidFill>
                  <a:schemeClr val="tx1"/>
                </a:solidFill>
                <a:effectLst/>
                <a:latin typeface="+mn-lt"/>
                <a:ea typeface="+mn-ea"/>
                <a:cs typeface="+mn-cs"/>
              </a:rPr>
              <a:t>GMAs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were created "in order to provide for the conservation, preservation, protection, recharging, and prevention of waste of the groundwater, and of groundwater reservoirs or their subdivisions, and to control subsidence caused by withdrawal of water from those groundwater reservoirs or their subdivisions”</a:t>
            </a:r>
          </a:p>
          <a:p>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6</a:t>
            </a:fld>
            <a:endParaRPr lang="en-US" altLang="en-US"/>
          </a:p>
        </p:txBody>
      </p:sp>
    </p:spTree>
    <p:extLst>
      <p:ext uri="{BB962C8B-B14F-4D97-AF65-F5344CB8AC3E}">
        <p14:creationId xmlns:p14="http://schemas.microsoft.com/office/powerpoint/2010/main" val="249209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GMAs in CAPCOG.</a:t>
            </a:r>
            <a:r>
              <a:rPr lang="en-US" baseline="0" dirty="0" smtClean="0"/>
              <a:t> #14 is close to the east.</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7</a:t>
            </a:fld>
            <a:endParaRPr lang="en-US" altLang="en-US"/>
          </a:p>
        </p:txBody>
      </p:sp>
    </p:spTree>
    <p:extLst>
      <p:ext uri="{BB962C8B-B14F-4D97-AF65-F5344CB8AC3E}">
        <p14:creationId xmlns:p14="http://schemas.microsoft.com/office/powerpoint/2010/main" val="101236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PGMAs. </a:t>
            </a:r>
            <a:r>
              <a:rPr lang="en-US" sz="1200" b="0" i="0" kern="1200" dirty="0" smtClean="0">
                <a:solidFill>
                  <a:schemeClr val="tx1"/>
                </a:solidFill>
                <a:effectLst/>
                <a:latin typeface="+mn-lt"/>
                <a:ea typeface="+mn-ea"/>
                <a:cs typeface="+mn-cs"/>
              </a:rPr>
              <a:t>PGMA is an area designated and delineated by TCEQ that is experiencing, or is expected to experience, within 50 years, critical groundwater problems including shortages of surface water or groundwater, land subsidence resulting from groundwater withdrawal, or contamination of groundwater supplies.</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8</a:t>
            </a:fld>
            <a:endParaRPr lang="en-US" altLang="en-US"/>
          </a:p>
        </p:txBody>
      </p:sp>
    </p:spTree>
    <p:extLst>
      <p:ext uri="{BB962C8B-B14F-4D97-AF65-F5344CB8AC3E}">
        <p14:creationId xmlns:p14="http://schemas.microsoft.com/office/powerpoint/2010/main" val="24129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PGMA in CAPCOG- Hill</a:t>
            </a:r>
            <a:r>
              <a:rPr lang="en-US" baseline="0" dirty="0" smtClean="0"/>
              <a:t> Country, it covers all of Llano, half of Hays, and ¼ of Travis. Central TX Trinity close to the north. Both of these PGMAs overlay the Trinity Aquifer.</a:t>
            </a:r>
            <a:endParaRPr lang="en-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9</a:t>
            </a:fld>
            <a:endParaRPr lang="en-US" altLang="en-US"/>
          </a:p>
        </p:txBody>
      </p:sp>
    </p:spTree>
    <p:extLst>
      <p:ext uri="{BB962C8B-B14F-4D97-AF65-F5344CB8AC3E}">
        <p14:creationId xmlns:p14="http://schemas.microsoft.com/office/powerpoint/2010/main" val="383647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primary GCD legislatively-mandated duties include: permitting water wells; developing a comprehensive management plan; and adopting the necessary rules to implement the management plan. 101 GCDS. Areas</a:t>
            </a:r>
            <a:r>
              <a:rPr lang="en-US" baseline="0" dirty="0" smtClean="0"/>
              <a:t> in gray do not have a GCD. GCDs are state's preferred method of groundwater management.</a:t>
            </a:r>
            <a:endParaRPr lang="es-US" dirty="0"/>
          </a:p>
        </p:txBody>
      </p:sp>
      <p:sp>
        <p:nvSpPr>
          <p:cNvPr id="4" name="Slide Number Placeholder 3"/>
          <p:cNvSpPr>
            <a:spLocks noGrp="1"/>
          </p:cNvSpPr>
          <p:nvPr>
            <p:ph type="sldNum" sz="quarter" idx="10"/>
          </p:nvPr>
        </p:nvSpPr>
        <p:spPr/>
        <p:txBody>
          <a:bodyPr/>
          <a:lstStyle/>
          <a:p>
            <a:fld id="{5889DEB6-531E-448E-ABCE-C5123A95EF73}" type="slidenum">
              <a:rPr lang="en-US" altLang="en-US" smtClean="0"/>
              <a:pPr/>
              <a:t>10</a:t>
            </a:fld>
            <a:endParaRPr lang="en-US" altLang="en-US"/>
          </a:p>
        </p:txBody>
      </p:sp>
    </p:spTree>
    <p:extLst>
      <p:ext uri="{BB962C8B-B14F-4D97-AF65-F5344CB8AC3E}">
        <p14:creationId xmlns:p14="http://schemas.microsoft.com/office/powerpoint/2010/main" val="282356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9067800" cy="1905000"/>
          </a:xfrm>
          <a:prstGeom prst="rect">
            <a:avLst/>
          </a:prstGeom>
        </p:spPr>
        <p:txBody>
          <a:bodyPr/>
          <a:lstStyle>
            <a:lvl1pPr algn="l" rtl="0" eaLnBrk="0" fontAlgn="base" hangingPunct="0">
              <a:spcBef>
                <a:spcPct val="0"/>
              </a:spcBef>
              <a:spcAft>
                <a:spcPct val="0"/>
              </a:spcAft>
              <a:defRPr lang="en-US" sz="4500" kern="1200" cap="all" dirty="0">
                <a:solidFill>
                  <a:schemeClr val="bg1"/>
                </a:solidFill>
                <a:latin typeface="Gill Sans MT" pitchFamily="34"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569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274638"/>
            <a:ext cx="914400" cy="5851525"/>
          </a:xfrm>
          <a:prstGeom prst="rect">
            <a:avLst/>
          </a:prstGeom>
        </p:spPr>
        <p:txBody>
          <a:bodyPr vert="eaVert"/>
          <a:lstStyle>
            <a:lvl1pPr>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76400" y="274638"/>
            <a:ext cx="6019800" cy="5851525"/>
          </a:xfrm>
          <a:prstGeom prst="rect">
            <a:avLst/>
          </a:prstGeom>
        </p:spPr>
        <p:txBody>
          <a:bodyPr vert="eaVert"/>
          <a:lstStyle>
            <a:lvl1pPr>
              <a:defRPr lang="en-US" sz="3200" kern="1200" dirty="0" smtClean="0">
                <a:solidFill>
                  <a:schemeClr val="tx1"/>
                </a:solidFill>
                <a:latin typeface="+mn-lt"/>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8/10/2012</a:t>
            </a:r>
          </a:p>
        </p:txBody>
      </p:sp>
      <p:sp>
        <p:nvSpPr>
          <p:cNvPr id="5"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2"/>
          </p:nvPr>
        </p:nvSpPr>
        <p:spPr/>
        <p:txBody>
          <a:bodyPr/>
          <a:lstStyle>
            <a:lvl1pPr>
              <a:defRPr/>
            </a:lvl1pPr>
          </a:lstStyle>
          <a:p>
            <a:fld id="{472CFB06-2663-400E-8A2E-BD96581777A5}" type="slidenum">
              <a:rPr lang="en-US" altLang="en-US"/>
              <a:pPr/>
              <a:t>‹#›</a:t>
            </a:fld>
            <a:endParaRPr lang="en-US" altLang="en-US"/>
          </a:p>
        </p:txBody>
      </p:sp>
    </p:spTree>
    <p:extLst>
      <p:ext uri="{BB962C8B-B14F-4D97-AF65-F5344CB8AC3E}">
        <p14:creationId xmlns:p14="http://schemas.microsoft.com/office/powerpoint/2010/main" val="12804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334000" y="2971800"/>
            <a:ext cx="6172200" cy="1143000"/>
          </a:xfrm>
          <a:prstGeom prst="rect">
            <a:avLst/>
          </a:prstGeom>
        </p:spPr>
        <p:txBody>
          <a:bodyPr/>
          <a:lstStyle>
            <a:lvl1pPr>
              <a:defRPr sz="38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8/10/2012</a:t>
            </a:r>
          </a:p>
        </p:txBody>
      </p:sp>
      <p:sp>
        <p:nvSpPr>
          <p:cNvPr id="4"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5" name="Slide Number Placeholder 5"/>
          <p:cNvSpPr>
            <a:spLocks noGrp="1"/>
          </p:cNvSpPr>
          <p:nvPr>
            <p:ph type="sldNum" sz="quarter" idx="12"/>
          </p:nvPr>
        </p:nvSpPr>
        <p:spPr/>
        <p:txBody>
          <a:bodyPr/>
          <a:lstStyle>
            <a:lvl1pPr>
              <a:defRPr/>
            </a:lvl1pPr>
          </a:lstStyle>
          <a:p>
            <a:fld id="{EF45FA56-2F7C-4D63-90EE-6E1ED29EF850}" type="slidenum">
              <a:rPr lang="en-US" altLang="en-US"/>
              <a:pPr/>
              <a:t>‹#›</a:t>
            </a:fld>
            <a:endParaRPr lang="en-US" altLang="en-US"/>
          </a:p>
        </p:txBody>
      </p:sp>
    </p:spTree>
    <p:extLst>
      <p:ext uri="{BB962C8B-B14F-4D97-AF65-F5344CB8AC3E}">
        <p14:creationId xmlns:p14="http://schemas.microsoft.com/office/powerpoint/2010/main" val="293696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3600"/>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81200" y="36576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8/10/2012</a:t>
            </a:r>
          </a:p>
        </p:txBody>
      </p:sp>
      <p:sp>
        <p:nvSpPr>
          <p:cNvPr id="5"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2"/>
          </p:nvPr>
        </p:nvSpPr>
        <p:spPr/>
        <p:txBody>
          <a:bodyPr/>
          <a:lstStyle>
            <a:lvl1pPr>
              <a:defRPr/>
            </a:lvl1pPr>
          </a:lstStyle>
          <a:p>
            <a:fld id="{86DB48E0-66CA-4E9F-9432-407AE8FE488B}" type="slidenum">
              <a:rPr lang="en-US" altLang="en-US"/>
              <a:pPr/>
              <a:t>‹#›</a:t>
            </a:fld>
            <a:endParaRPr lang="en-US" altLang="en-US"/>
          </a:p>
        </p:txBody>
      </p:sp>
    </p:spTree>
    <p:extLst>
      <p:ext uri="{BB962C8B-B14F-4D97-AF65-F5344CB8AC3E}">
        <p14:creationId xmlns:p14="http://schemas.microsoft.com/office/powerpoint/2010/main" val="397100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42672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400" y="2743200"/>
            <a:ext cx="7315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8/10/2012</a:t>
            </a:r>
          </a:p>
        </p:txBody>
      </p:sp>
      <p:sp>
        <p:nvSpPr>
          <p:cNvPr id="5"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2"/>
          </p:nvPr>
        </p:nvSpPr>
        <p:spPr/>
        <p:txBody>
          <a:bodyPr/>
          <a:lstStyle>
            <a:lvl1pPr>
              <a:defRPr/>
            </a:lvl1pPr>
          </a:lstStyle>
          <a:p>
            <a:fld id="{95024F7F-BC77-4C76-BB20-B6926F19E83C}" type="slidenum">
              <a:rPr lang="en-US" altLang="en-US"/>
              <a:pPr/>
              <a:t>‹#›</a:t>
            </a:fld>
            <a:endParaRPr lang="en-US" altLang="en-US"/>
          </a:p>
        </p:txBody>
      </p:sp>
    </p:spTree>
    <p:extLst>
      <p:ext uri="{BB962C8B-B14F-4D97-AF65-F5344CB8AC3E}">
        <p14:creationId xmlns:p14="http://schemas.microsoft.com/office/powerpoint/2010/main" val="230806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96200" cy="1066800"/>
          </a:xfrm>
          <a:prstGeom prst="rect">
            <a:avLst/>
          </a:prstGeom>
        </p:spPr>
        <p:txBody>
          <a:bodyPr/>
          <a:lstStyle>
            <a:lvl1pPr algn="l" rtl="0" fontAlgn="base">
              <a:spcBef>
                <a:spcPct val="0"/>
              </a:spcBef>
              <a:spcAft>
                <a:spcPct val="0"/>
              </a:spcAft>
              <a:defRPr lang="en-US" sz="3600" kern="1200" dirty="0" smtClean="0">
                <a:solidFill>
                  <a:schemeClr val="tx1"/>
                </a:solidFill>
                <a:latin typeface="+mn-lt"/>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5400" y="1600201"/>
            <a:ext cx="7696200" cy="4419600"/>
          </a:xfrm>
          <a:prstGeom prst="rect">
            <a:avLst/>
          </a:prstGeom>
        </p:spPr>
        <p:txBody>
          <a:bodyPr/>
          <a:lstStyle>
            <a:lvl1pPr>
              <a:defRPr lang="en-US" sz="3200" kern="1200" dirty="0" smtClean="0">
                <a:solidFill>
                  <a:schemeClr val="tx1"/>
                </a:solidFill>
                <a:latin typeface="+mn-lt"/>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8/10/2012</a:t>
            </a:r>
          </a:p>
        </p:txBody>
      </p:sp>
      <p:sp>
        <p:nvSpPr>
          <p:cNvPr id="5"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2"/>
          </p:nvPr>
        </p:nvSpPr>
        <p:spPr/>
        <p:txBody>
          <a:bodyPr/>
          <a:lstStyle>
            <a:lvl1pPr>
              <a:defRPr/>
            </a:lvl1pPr>
          </a:lstStyle>
          <a:p>
            <a:fld id="{D1A577AA-8A0F-4E21-925C-78AF36EFF5E7}" type="slidenum">
              <a:rPr lang="en-US" altLang="en-US"/>
              <a:pPr/>
              <a:t>‹#›</a:t>
            </a:fld>
            <a:endParaRPr lang="en-US" altLang="en-US"/>
          </a:p>
        </p:txBody>
      </p:sp>
    </p:spTree>
    <p:extLst>
      <p:ext uri="{BB962C8B-B14F-4D97-AF65-F5344CB8AC3E}">
        <p14:creationId xmlns:p14="http://schemas.microsoft.com/office/powerpoint/2010/main" val="2301304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600200"/>
            <a:ext cx="3505200" cy="4525963"/>
          </a:xfrm>
          <a:prstGeom prst="rect">
            <a:avLst/>
          </a:prstGeom>
        </p:spPr>
        <p:txBody>
          <a:bodyPr/>
          <a:lstStyle>
            <a:lvl1pPr>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505200" cy="4525963"/>
          </a:xfrm>
          <a:prstGeom prst="rect">
            <a:avLst/>
          </a:prstGeom>
        </p:spPr>
        <p:txBody>
          <a:bodyPr/>
          <a:lstStyle>
            <a:lvl1pPr>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219200" y="152400"/>
            <a:ext cx="7696200" cy="1066800"/>
          </a:xfrm>
          <a:prstGeom prst="rect">
            <a:avLst/>
          </a:prstGeom>
        </p:spPr>
        <p:txBody>
          <a:bodyPr/>
          <a:lstStyle>
            <a:lvl1pPr algn="l" rtl="0" fontAlgn="base">
              <a:spcBef>
                <a:spcPct val="0"/>
              </a:spcBef>
              <a:spcAft>
                <a:spcPct val="0"/>
              </a:spcAft>
              <a:defRPr lang="en-US" sz="3600" kern="1200" dirty="0" smtClean="0">
                <a:solidFill>
                  <a:schemeClr val="tx1"/>
                </a:solidFill>
                <a:latin typeface="+mn-lt"/>
                <a:ea typeface="+mn-ea"/>
                <a:cs typeface="Arial"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8/10/2012</a:t>
            </a:r>
          </a:p>
        </p:txBody>
      </p:sp>
      <p:sp>
        <p:nvSpPr>
          <p:cNvPr id="6"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7" name="Slide Number Placeholder 5"/>
          <p:cNvSpPr>
            <a:spLocks noGrp="1"/>
          </p:cNvSpPr>
          <p:nvPr>
            <p:ph type="sldNum" sz="quarter" idx="12"/>
          </p:nvPr>
        </p:nvSpPr>
        <p:spPr/>
        <p:txBody>
          <a:bodyPr/>
          <a:lstStyle>
            <a:lvl1pPr>
              <a:defRPr/>
            </a:lvl1pPr>
          </a:lstStyle>
          <a:p>
            <a:fld id="{2FC208E6-F888-4554-B15D-55D59866D2E8}" type="slidenum">
              <a:rPr lang="en-US" altLang="en-US"/>
              <a:pPr/>
              <a:t>‹#›</a:t>
            </a:fld>
            <a:endParaRPr lang="en-US" altLang="en-US"/>
          </a:p>
        </p:txBody>
      </p:sp>
    </p:spTree>
    <p:extLst>
      <p:ext uri="{BB962C8B-B14F-4D97-AF65-F5344CB8AC3E}">
        <p14:creationId xmlns:p14="http://schemas.microsoft.com/office/powerpoint/2010/main" val="408716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812" y="1535113"/>
            <a:ext cx="3659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3812" y="2174875"/>
            <a:ext cx="3659188" cy="3951288"/>
          </a:xfrm>
          <a:prstGeom prst="rect">
            <a:avLst/>
          </a:prstGeom>
        </p:spPr>
        <p:txBody>
          <a:bodyPr/>
          <a:lstStyle>
            <a:lvl1pPr>
              <a:defRPr lang="en-US" sz="2000" kern="1200" dirty="0" smtClean="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254775" y="1535113"/>
            <a:ext cx="3660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254775" y="2174875"/>
            <a:ext cx="3660625" cy="3951288"/>
          </a:xfrm>
          <a:prstGeom prst="rect">
            <a:avLst/>
          </a:prstGeom>
        </p:spPr>
        <p:txBody>
          <a:bodyPr/>
          <a:lstStyle>
            <a:lvl1pPr marL="342900" indent="-342900" algn="l" rtl="0" eaLnBrk="1" fontAlgn="base" hangingPunct="1">
              <a:spcBef>
                <a:spcPct val="20000"/>
              </a:spcBef>
              <a:spcAft>
                <a:spcPct val="0"/>
              </a:spcAft>
              <a:buClr>
                <a:srgbClr val="C51C1B"/>
              </a:buClr>
              <a:buFont typeface="Arial" charset="0"/>
              <a:buChar char="•"/>
              <a:defRPr lang="en-US" sz="2000" kern="1200" dirty="0" smtClean="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1219200" y="152400"/>
            <a:ext cx="7696200" cy="914400"/>
          </a:xfrm>
          <a:prstGeom prst="rect">
            <a:avLst/>
          </a:prstGeom>
        </p:spPr>
        <p:txBody>
          <a:bodyPr/>
          <a:lstStyle>
            <a:lvl1pPr algn="l" rtl="0" fontAlgn="base">
              <a:spcBef>
                <a:spcPct val="0"/>
              </a:spcBef>
              <a:spcAft>
                <a:spcPct val="0"/>
              </a:spcAft>
              <a:defRPr lang="en-US" sz="3600" kern="1200" dirty="0" smtClean="0">
                <a:solidFill>
                  <a:schemeClr val="tx1"/>
                </a:solidFill>
                <a:latin typeface="+mn-lt"/>
                <a:ea typeface="+mn-ea"/>
                <a:cs typeface="Arial" charset="0"/>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r>
              <a:rPr lang="en-US"/>
              <a:t>8/10/2012</a:t>
            </a:r>
          </a:p>
        </p:txBody>
      </p:sp>
      <p:sp>
        <p:nvSpPr>
          <p:cNvPr id="8"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9" name="Slide Number Placeholder 5"/>
          <p:cNvSpPr>
            <a:spLocks noGrp="1"/>
          </p:cNvSpPr>
          <p:nvPr>
            <p:ph type="sldNum" sz="quarter" idx="12"/>
          </p:nvPr>
        </p:nvSpPr>
        <p:spPr/>
        <p:txBody>
          <a:bodyPr/>
          <a:lstStyle>
            <a:lvl1pPr>
              <a:defRPr/>
            </a:lvl1pPr>
          </a:lstStyle>
          <a:p>
            <a:fld id="{0E218C17-39DD-42B9-9B05-3843C72A9FBB}" type="slidenum">
              <a:rPr lang="en-US" altLang="en-US"/>
              <a:pPr/>
              <a:t>‹#›</a:t>
            </a:fld>
            <a:endParaRPr lang="en-US" altLang="en-US"/>
          </a:p>
        </p:txBody>
      </p:sp>
    </p:spTree>
    <p:extLst>
      <p:ext uri="{BB962C8B-B14F-4D97-AF65-F5344CB8AC3E}">
        <p14:creationId xmlns:p14="http://schemas.microsoft.com/office/powerpoint/2010/main" val="18480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219200" y="152400"/>
            <a:ext cx="7696200" cy="1066800"/>
          </a:xfrm>
          <a:prstGeom prst="rect">
            <a:avLst/>
          </a:prstGeom>
        </p:spPr>
        <p:txBody>
          <a:bodyPr/>
          <a:lstStyle>
            <a:lvl1pPr algn="l" rtl="0" fontAlgn="base">
              <a:spcBef>
                <a:spcPct val="0"/>
              </a:spcBef>
              <a:spcAft>
                <a:spcPct val="0"/>
              </a:spcAft>
              <a:defRPr lang="en-US" sz="3600" kern="1200" dirty="0" smtClean="0">
                <a:solidFill>
                  <a:schemeClr val="tx1"/>
                </a:solidFill>
                <a:latin typeface="+mn-lt"/>
                <a:ea typeface="+mn-ea"/>
                <a:cs typeface="Arial"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8/10/2012</a:t>
            </a:r>
          </a:p>
        </p:txBody>
      </p:sp>
      <p:sp>
        <p:nvSpPr>
          <p:cNvPr id="4"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5" name="Slide Number Placeholder 5"/>
          <p:cNvSpPr>
            <a:spLocks noGrp="1"/>
          </p:cNvSpPr>
          <p:nvPr>
            <p:ph type="sldNum" sz="quarter" idx="12"/>
          </p:nvPr>
        </p:nvSpPr>
        <p:spPr/>
        <p:txBody>
          <a:bodyPr/>
          <a:lstStyle>
            <a:lvl1pPr>
              <a:defRPr/>
            </a:lvl1pPr>
          </a:lstStyle>
          <a:p>
            <a:fld id="{1A616471-5EE9-46DE-9894-ED03926D735B}" type="slidenum">
              <a:rPr lang="en-US" altLang="en-US"/>
              <a:pPr/>
              <a:t>‹#›</a:t>
            </a:fld>
            <a:endParaRPr lang="en-US" altLang="en-US"/>
          </a:p>
        </p:txBody>
      </p:sp>
    </p:spTree>
    <p:extLst>
      <p:ext uri="{BB962C8B-B14F-4D97-AF65-F5344CB8AC3E}">
        <p14:creationId xmlns:p14="http://schemas.microsoft.com/office/powerpoint/2010/main" val="2879309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304800"/>
            <a:ext cx="4038600" cy="5821363"/>
          </a:xfrm>
          <a:prstGeom prst="rect">
            <a:avLst/>
          </a:prstGeom>
        </p:spPr>
        <p:txBody>
          <a:bodyPr/>
          <a:lstStyle>
            <a:lvl1pPr>
              <a:defRPr lang="en-US" sz="3200" kern="1200" dirty="0" smtClean="0">
                <a:solidFill>
                  <a:schemeClr val="tx1"/>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466851"/>
            <a:ext cx="3008313" cy="4629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8/10/2012</a:t>
            </a:r>
          </a:p>
        </p:txBody>
      </p:sp>
      <p:sp>
        <p:nvSpPr>
          <p:cNvPr id="6"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7" name="Slide Number Placeholder 5"/>
          <p:cNvSpPr>
            <a:spLocks noGrp="1"/>
          </p:cNvSpPr>
          <p:nvPr>
            <p:ph type="sldNum" sz="quarter" idx="12"/>
          </p:nvPr>
        </p:nvSpPr>
        <p:spPr/>
        <p:txBody>
          <a:bodyPr/>
          <a:lstStyle>
            <a:lvl1pPr>
              <a:defRPr/>
            </a:lvl1pPr>
          </a:lstStyle>
          <a:p>
            <a:fld id="{BE00F716-4558-4AA1-825F-FD0332EA0225}" type="slidenum">
              <a:rPr lang="en-US" altLang="en-US"/>
              <a:pPr/>
              <a:t>‹#›</a:t>
            </a:fld>
            <a:endParaRPr lang="en-US" altLang="en-US"/>
          </a:p>
        </p:txBody>
      </p:sp>
    </p:spTree>
    <p:extLst>
      <p:ext uri="{BB962C8B-B14F-4D97-AF65-F5344CB8AC3E}">
        <p14:creationId xmlns:p14="http://schemas.microsoft.com/office/powerpoint/2010/main" val="790621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8/10/2012</a:t>
            </a:r>
          </a:p>
        </p:txBody>
      </p:sp>
      <p:sp>
        <p:nvSpPr>
          <p:cNvPr id="6"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7" name="Slide Number Placeholder 5"/>
          <p:cNvSpPr>
            <a:spLocks noGrp="1"/>
          </p:cNvSpPr>
          <p:nvPr>
            <p:ph type="sldNum" sz="quarter" idx="12"/>
          </p:nvPr>
        </p:nvSpPr>
        <p:spPr/>
        <p:txBody>
          <a:bodyPr/>
          <a:lstStyle>
            <a:lvl1pPr>
              <a:defRPr/>
            </a:lvl1pPr>
          </a:lstStyle>
          <a:p>
            <a:fld id="{23D27B25-31EB-425E-BD5E-8E7A5E550E4A}" type="slidenum">
              <a:rPr lang="en-US" altLang="en-US"/>
              <a:pPr/>
              <a:t>‹#›</a:t>
            </a:fld>
            <a:endParaRPr lang="en-US" altLang="en-US"/>
          </a:p>
        </p:txBody>
      </p:sp>
    </p:spTree>
    <p:extLst>
      <p:ext uri="{BB962C8B-B14F-4D97-AF65-F5344CB8AC3E}">
        <p14:creationId xmlns:p14="http://schemas.microsoft.com/office/powerpoint/2010/main" val="385441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8/10/2012</a:t>
            </a:r>
          </a:p>
        </p:txBody>
      </p:sp>
      <p:sp>
        <p:nvSpPr>
          <p:cNvPr id="5"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2"/>
          </p:nvPr>
        </p:nvSpPr>
        <p:spPr/>
        <p:txBody>
          <a:bodyPr/>
          <a:lstStyle>
            <a:lvl1pPr>
              <a:defRPr/>
            </a:lvl1pPr>
          </a:lstStyle>
          <a:p>
            <a:fld id="{42FC69D0-68A3-4E00-AD36-DD58891F5483}" type="slidenum">
              <a:rPr lang="en-US" altLang="en-US"/>
              <a:pPr/>
              <a:t>‹#›</a:t>
            </a:fld>
            <a:endParaRPr lang="en-US" altLang="en-US"/>
          </a:p>
        </p:txBody>
      </p:sp>
    </p:spTree>
    <p:extLst>
      <p:ext uri="{BB962C8B-B14F-4D97-AF65-F5344CB8AC3E}">
        <p14:creationId xmlns:p14="http://schemas.microsoft.com/office/powerpoint/2010/main" val="75451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7772400" cy="914400"/>
          </a:xfrm>
          <a:prstGeom prst="rect">
            <a:avLst/>
          </a:prstGeom>
        </p:spPr>
        <p:txBody>
          <a:bodyPr/>
          <a:lstStyle>
            <a:lvl1pPr algn="l">
              <a:defRPr lang="en-US" sz="3600" kern="1200" dirty="0">
                <a:solidFill>
                  <a:schemeClr val="bg1">
                    <a:lumMod val="95000"/>
                  </a:schemeClr>
                </a:solidFill>
                <a:latin typeface="+mn-lt"/>
                <a:ea typeface="+mn-ea"/>
                <a:cs typeface="Arial"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8/10/2012</a:t>
            </a:r>
          </a:p>
        </p:txBody>
      </p:sp>
      <p:sp>
        <p:nvSpPr>
          <p:cNvPr id="4"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2"/>
          </p:nvPr>
        </p:nvSpPr>
        <p:spPr/>
        <p:txBody>
          <a:bodyPr/>
          <a:lstStyle>
            <a:lvl1pPr>
              <a:defRPr/>
            </a:lvl1pPr>
          </a:lstStyle>
          <a:p>
            <a:fld id="{9E23B7AE-9D3F-4D6C-BC99-D9BBDEF4296E}" type="slidenum">
              <a:rPr lang="en-US" altLang="en-US"/>
              <a:pPr/>
              <a:t>‹#›</a:t>
            </a:fld>
            <a:endParaRPr lang="en-US" altLang="en-US"/>
          </a:p>
        </p:txBody>
      </p:sp>
    </p:spTree>
    <p:extLst>
      <p:ext uri="{BB962C8B-B14F-4D97-AF65-F5344CB8AC3E}">
        <p14:creationId xmlns:p14="http://schemas.microsoft.com/office/powerpoint/2010/main" val="140175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7772400" cy="914400"/>
          </a:xfrm>
          <a:prstGeom prst="rect">
            <a:avLst/>
          </a:prstGeom>
        </p:spPr>
        <p:txBody>
          <a:bodyPr/>
          <a:lstStyle>
            <a:lvl1pPr algn="l">
              <a:defRPr lang="en-US" sz="3600" kern="1200" dirty="0">
                <a:solidFill>
                  <a:schemeClr val="bg1">
                    <a:lumMod val="95000"/>
                  </a:schemeClr>
                </a:solidFill>
                <a:latin typeface="+mn-lt"/>
                <a:ea typeface="+mn-ea"/>
                <a:cs typeface="Arial" charset="0"/>
              </a:defRPr>
            </a:lvl1pPr>
          </a:lstStyle>
          <a:p>
            <a:r>
              <a:rPr lang="en-US" dirty="0" smtClean="0"/>
              <a:t>Click to edit Master title style</a:t>
            </a:r>
            <a:endParaRPr lang="en-US" dirty="0"/>
          </a:p>
        </p:txBody>
      </p:sp>
      <p:sp>
        <p:nvSpPr>
          <p:cNvPr id="7" name="Content Placeholder 2"/>
          <p:cNvSpPr>
            <a:spLocks noGrp="1"/>
          </p:cNvSpPr>
          <p:nvPr>
            <p:ph idx="13"/>
          </p:nvPr>
        </p:nvSpPr>
        <p:spPr>
          <a:xfrm>
            <a:off x="228600" y="1295400"/>
            <a:ext cx="8610600" cy="4876800"/>
          </a:xfrm>
          <a:prstGeom prst="rect">
            <a:avLst/>
          </a:prstGeom>
        </p:spPr>
        <p:txBody>
          <a:bodyPr/>
          <a:lstStyle>
            <a:lvl1pPr marL="342900" indent="-342900" algn="l" rtl="0" eaLnBrk="1" fontAlgn="base" hangingPunct="1">
              <a:spcBef>
                <a:spcPct val="20000"/>
              </a:spcBef>
              <a:spcAft>
                <a:spcPct val="0"/>
              </a:spcAft>
              <a:buClr>
                <a:srgbClr val="C51C1B"/>
              </a:buClr>
              <a:buFont typeface="Arial" charset="0"/>
              <a:buChar char="•"/>
              <a:defRPr lang="en-US" sz="3200" kern="1200" dirty="0" smtClean="0">
                <a:solidFill>
                  <a:schemeClr val="tx1"/>
                </a:solidFill>
                <a:latin typeface="+mn-lt"/>
                <a:ea typeface="+mn-ea"/>
                <a:cs typeface="+mn-cs"/>
              </a:defRPr>
            </a:lvl1pPr>
            <a:lvl2pPr>
              <a:buFont typeface="Arial" pitchFamily="34" charset="0"/>
              <a:buChar char="•"/>
              <a:defRPr lang="en-US" sz="2800" kern="1200" dirty="0" smtClean="0">
                <a:solidFill>
                  <a:schemeClr val="tx1"/>
                </a:solidFill>
                <a:latin typeface="+mn-lt"/>
                <a:ea typeface="+mn-ea"/>
                <a:cs typeface="+mn-cs"/>
              </a:defRPr>
            </a:lvl2pPr>
            <a:lvl3pPr>
              <a:buFont typeface="Calibri" pitchFamily="34" charset="0"/>
              <a:buChar char="‐"/>
              <a:defRPr lang="en-US" sz="2400" kern="1200" dirty="0" smtClean="0">
                <a:solidFill>
                  <a:schemeClr val="tx1"/>
                </a:solidFill>
                <a:latin typeface="+mn-lt"/>
                <a:ea typeface="+mn-ea"/>
                <a:cs typeface="+mn-cs"/>
              </a:defRPr>
            </a:lvl3pPr>
            <a:lvl4pPr>
              <a:buFont typeface="Calibri" pitchFamily="34" charset="0"/>
              <a:buChar char="‐"/>
              <a:defRPr lang="en-US" sz="2000" kern="1200" dirty="0" smtClean="0">
                <a:solidFill>
                  <a:schemeClr val="tx1"/>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lang="en-US" sz="2000" kern="1200" dirty="0" smtClean="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4"/>
            <a:endParaRPr lang="en-US" dirty="0" smtClean="0"/>
          </a:p>
        </p:txBody>
      </p:sp>
      <p:sp>
        <p:nvSpPr>
          <p:cNvPr id="4" name="Date Placeholder 3"/>
          <p:cNvSpPr>
            <a:spLocks noGrp="1"/>
          </p:cNvSpPr>
          <p:nvPr>
            <p:ph type="dt" sz="half" idx="14"/>
          </p:nvPr>
        </p:nvSpPr>
        <p:spPr/>
        <p:txBody>
          <a:bodyPr/>
          <a:lstStyle>
            <a:lvl1pPr>
              <a:defRPr/>
            </a:lvl1pPr>
          </a:lstStyle>
          <a:p>
            <a:pPr>
              <a:defRPr/>
            </a:pPr>
            <a:r>
              <a:rPr lang="en-US"/>
              <a:t>8/10/2012</a:t>
            </a:r>
          </a:p>
        </p:txBody>
      </p:sp>
      <p:sp>
        <p:nvSpPr>
          <p:cNvPr id="5" name="Footer Placeholder 4"/>
          <p:cNvSpPr>
            <a:spLocks noGrp="1"/>
          </p:cNvSpPr>
          <p:nvPr>
            <p:ph type="ftr" sz="quarter" idx="15"/>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6"/>
          </p:nvPr>
        </p:nvSpPr>
        <p:spPr/>
        <p:txBody>
          <a:bodyPr/>
          <a:lstStyle>
            <a:lvl1pPr>
              <a:defRPr/>
            </a:lvl1pPr>
          </a:lstStyle>
          <a:p>
            <a:fld id="{F62379E6-E920-47F4-AA7C-8C04D92C01F1}" type="slidenum">
              <a:rPr lang="en-US" altLang="en-US"/>
              <a:pPr/>
              <a:t>‹#›</a:t>
            </a:fld>
            <a:endParaRPr lang="en-US" altLang="en-US"/>
          </a:p>
        </p:txBody>
      </p:sp>
    </p:spTree>
    <p:extLst>
      <p:ext uri="{BB962C8B-B14F-4D97-AF65-F5344CB8AC3E}">
        <p14:creationId xmlns:p14="http://schemas.microsoft.com/office/powerpoint/2010/main" val="386120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lang="en-US" sz="32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lang="en-US" sz="32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ctrTitle"/>
          </p:nvPr>
        </p:nvSpPr>
        <p:spPr>
          <a:xfrm>
            <a:off x="0" y="1"/>
            <a:ext cx="7772400" cy="914400"/>
          </a:xfrm>
          <a:prstGeom prst="rect">
            <a:avLst/>
          </a:prstGeom>
        </p:spPr>
        <p:txBody>
          <a:bodyPr/>
          <a:lstStyle>
            <a:lvl1pPr algn="l">
              <a:defRPr lang="en-US" sz="3600" kern="1200" dirty="0">
                <a:solidFill>
                  <a:schemeClr val="bg1">
                    <a:lumMod val="95000"/>
                  </a:schemeClr>
                </a:solidFill>
                <a:latin typeface="+mn-lt"/>
                <a:ea typeface="+mn-ea"/>
                <a:cs typeface="Arial"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8/10/2012</a:t>
            </a:r>
          </a:p>
        </p:txBody>
      </p:sp>
      <p:sp>
        <p:nvSpPr>
          <p:cNvPr id="6"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7" name="Slide Number Placeholder 5"/>
          <p:cNvSpPr>
            <a:spLocks noGrp="1"/>
          </p:cNvSpPr>
          <p:nvPr>
            <p:ph type="sldNum" sz="quarter" idx="12"/>
          </p:nvPr>
        </p:nvSpPr>
        <p:spPr/>
        <p:txBody>
          <a:bodyPr/>
          <a:lstStyle>
            <a:lvl1pPr>
              <a:defRPr/>
            </a:lvl1pPr>
          </a:lstStyle>
          <a:p>
            <a:fld id="{0D227478-7F0D-4603-A327-845F446EB222}" type="slidenum">
              <a:rPr lang="en-US" altLang="en-US"/>
              <a:pPr/>
              <a:t>‹#›</a:t>
            </a:fld>
            <a:endParaRPr lang="en-US" altLang="en-US"/>
          </a:p>
        </p:txBody>
      </p:sp>
    </p:spTree>
    <p:extLst>
      <p:ext uri="{BB962C8B-B14F-4D97-AF65-F5344CB8AC3E}">
        <p14:creationId xmlns:p14="http://schemas.microsoft.com/office/powerpoint/2010/main" val="126021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lang="en-US" sz="2400" kern="1200" dirty="0" smtClean="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lang="en-US" sz="2400" kern="1200" dirty="0" smtClean="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1"/>
          <p:cNvSpPr>
            <a:spLocks noGrp="1"/>
          </p:cNvSpPr>
          <p:nvPr>
            <p:ph type="ctrTitle"/>
          </p:nvPr>
        </p:nvSpPr>
        <p:spPr>
          <a:xfrm>
            <a:off x="0" y="1"/>
            <a:ext cx="7772400" cy="914400"/>
          </a:xfrm>
          <a:prstGeom prst="rect">
            <a:avLst/>
          </a:prstGeom>
        </p:spPr>
        <p:txBody>
          <a:bodyPr/>
          <a:lstStyle>
            <a:lvl1pPr algn="l">
              <a:defRPr lang="en-US" sz="3600" kern="1200" dirty="0">
                <a:solidFill>
                  <a:schemeClr val="bg1">
                    <a:lumMod val="95000"/>
                  </a:schemeClr>
                </a:solidFill>
                <a:latin typeface="+mn-lt"/>
                <a:ea typeface="+mn-ea"/>
                <a:cs typeface="Arial" charset="0"/>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r>
              <a:rPr lang="en-US"/>
              <a:t>8/10/2012</a:t>
            </a:r>
          </a:p>
        </p:txBody>
      </p:sp>
      <p:sp>
        <p:nvSpPr>
          <p:cNvPr id="8"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9" name="Slide Number Placeholder 5"/>
          <p:cNvSpPr>
            <a:spLocks noGrp="1"/>
          </p:cNvSpPr>
          <p:nvPr>
            <p:ph type="sldNum" sz="quarter" idx="12"/>
          </p:nvPr>
        </p:nvSpPr>
        <p:spPr/>
        <p:txBody>
          <a:bodyPr/>
          <a:lstStyle>
            <a:lvl1pPr>
              <a:defRPr/>
            </a:lvl1pPr>
          </a:lstStyle>
          <a:p>
            <a:fld id="{4327CAA5-711E-4110-A172-67BF506AF9DF}" type="slidenum">
              <a:rPr lang="en-US" altLang="en-US"/>
              <a:pPr/>
              <a:t>‹#›</a:t>
            </a:fld>
            <a:endParaRPr lang="en-US" altLang="en-US"/>
          </a:p>
        </p:txBody>
      </p:sp>
    </p:spTree>
    <p:extLst>
      <p:ext uri="{BB962C8B-B14F-4D97-AF65-F5344CB8AC3E}">
        <p14:creationId xmlns:p14="http://schemas.microsoft.com/office/powerpoint/2010/main" val="233557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a:xfrm>
            <a:off x="457200" y="1143000"/>
            <a:ext cx="3008313" cy="781050"/>
          </a:xfrm>
          <a:prstGeom prst="rect">
            <a:avLst/>
          </a:prstGeom>
        </p:spPr>
        <p:txBody>
          <a:bodyPr anchor="b"/>
          <a:lstStyle>
            <a:lvl1pPr algn="l">
              <a:defRPr sz="2000" b="1"/>
            </a:lvl1pPr>
          </a:lstStyle>
          <a:p>
            <a:pPr eaLnBrk="0" hangingPunct="0">
              <a:defRPr/>
            </a:pPr>
            <a:r>
              <a:rPr lang="en-US" dirty="0" smtClean="0">
                <a:latin typeface="+mj-lt"/>
                <a:ea typeface="+mj-ea"/>
                <a:cs typeface="+mj-cs"/>
              </a:rPr>
              <a:t>Click to edit Master subtitle style</a:t>
            </a:r>
            <a:endParaRPr lang="en-US" dirty="0">
              <a:latin typeface="+mj-lt"/>
              <a:ea typeface="+mj-ea"/>
              <a:cs typeface="+mj-cs"/>
            </a:endParaRPr>
          </a:p>
        </p:txBody>
      </p:sp>
      <p:sp>
        <p:nvSpPr>
          <p:cNvPr id="2" name="Title 1"/>
          <p:cNvSpPr>
            <a:spLocks noGrp="1"/>
          </p:cNvSpPr>
          <p:nvPr>
            <p:ph type="title"/>
          </p:nvPr>
        </p:nvSpPr>
        <p:spPr>
          <a:xfrm>
            <a:off x="0" y="0"/>
            <a:ext cx="7848600" cy="685800"/>
          </a:xfrm>
          <a:prstGeom prst="rect">
            <a:avLst/>
          </a:prstGeom>
        </p:spPr>
        <p:txBody>
          <a:bodyPr anchor="b"/>
          <a:lstStyle>
            <a:lvl1pPr algn="l" rtl="0" eaLnBrk="0" fontAlgn="base" hangingPunct="0">
              <a:spcBef>
                <a:spcPct val="0"/>
              </a:spcBef>
              <a:spcAft>
                <a:spcPct val="0"/>
              </a:spcAft>
              <a:defRPr lang="en-US" sz="3600" kern="1200" dirty="0">
                <a:solidFill>
                  <a:schemeClr val="bg1">
                    <a:lumMod val="95000"/>
                  </a:schemeClr>
                </a:solidFill>
                <a:latin typeface="+mn-lt"/>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a:prstGeom prst="rect">
            <a:avLst/>
          </a:prstGeom>
        </p:spPr>
        <p:txBody>
          <a:bodyPr/>
          <a:lstStyle>
            <a:lvl1pPr>
              <a:defRPr lang="en-US" sz="2800" kern="1200" dirty="0" smtClean="0">
                <a:solidFill>
                  <a:schemeClr val="tx1"/>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8/10/2012</a:t>
            </a:r>
          </a:p>
        </p:txBody>
      </p:sp>
      <p:sp>
        <p:nvSpPr>
          <p:cNvPr id="7"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8" name="Slide Number Placeholder 5"/>
          <p:cNvSpPr>
            <a:spLocks noGrp="1"/>
          </p:cNvSpPr>
          <p:nvPr>
            <p:ph type="sldNum" sz="quarter" idx="12"/>
          </p:nvPr>
        </p:nvSpPr>
        <p:spPr/>
        <p:txBody>
          <a:bodyPr/>
          <a:lstStyle>
            <a:lvl1pPr>
              <a:defRPr/>
            </a:lvl1pPr>
          </a:lstStyle>
          <a:p>
            <a:fld id="{5369C069-043B-40C3-ADFB-6058BB94BA7D}" type="slidenum">
              <a:rPr lang="en-US" altLang="en-US"/>
              <a:pPr/>
              <a:t>‹#›</a:t>
            </a:fld>
            <a:endParaRPr lang="en-US" altLang="en-US"/>
          </a:p>
        </p:txBody>
      </p:sp>
    </p:spTree>
    <p:extLst>
      <p:ext uri="{BB962C8B-B14F-4D97-AF65-F5344CB8AC3E}">
        <p14:creationId xmlns:p14="http://schemas.microsoft.com/office/powerpoint/2010/main" val="60391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42999"/>
            <a:ext cx="5486400" cy="4114801"/>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34000"/>
            <a:ext cx="5486400" cy="838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ctrTitle"/>
          </p:nvPr>
        </p:nvSpPr>
        <p:spPr>
          <a:xfrm>
            <a:off x="0" y="1"/>
            <a:ext cx="7772400" cy="914400"/>
          </a:xfrm>
          <a:prstGeom prst="rect">
            <a:avLst/>
          </a:prstGeom>
        </p:spPr>
        <p:txBody>
          <a:bodyPr/>
          <a:lstStyle>
            <a:lvl1pPr algn="l">
              <a:defRPr lang="en-US" sz="3600" kern="1200" dirty="0">
                <a:solidFill>
                  <a:schemeClr val="bg1">
                    <a:lumMod val="95000"/>
                  </a:schemeClr>
                </a:solidFill>
                <a:latin typeface="+mn-lt"/>
                <a:ea typeface="+mn-ea"/>
                <a:cs typeface="Arial"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8/10/2012</a:t>
            </a:r>
          </a:p>
        </p:txBody>
      </p:sp>
      <p:sp>
        <p:nvSpPr>
          <p:cNvPr id="6"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7" name="Slide Number Placeholder 5"/>
          <p:cNvSpPr>
            <a:spLocks noGrp="1"/>
          </p:cNvSpPr>
          <p:nvPr>
            <p:ph type="sldNum" sz="quarter" idx="12"/>
          </p:nvPr>
        </p:nvSpPr>
        <p:spPr/>
        <p:txBody>
          <a:bodyPr/>
          <a:lstStyle>
            <a:lvl1pPr>
              <a:defRPr/>
            </a:lvl1pPr>
          </a:lstStyle>
          <a:p>
            <a:fld id="{7F4C9F4A-E9F4-4D34-91E9-6CC8FD1AE0F5}" type="slidenum">
              <a:rPr lang="en-US" altLang="en-US"/>
              <a:pPr/>
              <a:t>‹#›</a:t>
            </a:fld>
            <a:endParaRPr lang="en-US" altLang="en-US"/>
          </a:p>
        </p:txBody>
      </p:sp>
    </p:spTree>
    <p:extLst>
      <p:ext uri="{BB962C8B-B14F-4D97-AF65-F5344CB8AC3E}">
        <p14:creationId xmlns:p14="http://schemas.microsoft.com/office/powerpoint/2010/main" val="139663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274638"/>
            <a:ext cx="914400" cy="5851525"/>
          </a:xfrm>
          <a:prstGeom prst="rect">
            <a:avLst/>
          </a:prstGeom>
        </p:spPr>
        <p:txBody>
          <a:bodyPr vert="eaVert"/>
          <a:lstStyle>
            <a:lvl1pPr>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76400" y="274638"/>
            <a:ext cx="6019800" cy="5851525"/>
          </a:xfrm>
          <a:prstGeom prst="rect">
            <a:avLst/>
          </a:prstGeom>
        </p:spPr>
        <p:txBody>
          <a:bodyPr vert="eaVert"/>
          <a:lstStyle>
            <a:lvl1pPr>
              <a:defRPr lang="en-US" sz="3200" kern="1200" dirty="0" smtClean="0">
                <a:solidFill>
                  <a:schemeClr val="tx1"/>
                </a:solidFill>
                <a:latin typeface="+mn-lt"/>
                <a:ea typeface="+mn-ea"/>
                <a:cs typeface="+mn-cs"/>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8/10/2012</a:t>
            </a:r>
          </a:p>
        </p:txBody>
      </p:sp>
      <p:sp>
        <p:nvSpPr>
          <p:cNvPr id="5" name="Footer Placeholder 4"/>
          <p:cNvSpPr>
            <a:spLocks noGrp="1"/>
          </p:cNvSpPr>
          <p:nvPr>
            <p:ph type="ftr" sz="quarter" idx="11"/>
          </p:nvPr>
        </p:nvSpPr>
        <p:spPr/>
        <p:txBody>
          <a:bodyPr/>
          <a:lstStyle>
            <a:lvl1pPr>
              <a:defRPr/>
            </a:lvl1pPr>
          </a:lstStyle>
          <a:p>
            <a:pPr>
              <a:defRPr/>
            </a:pPr>
            <a:r>
              <a:rPr lang="en-US"/>
              <a:t>Capital Area Council of Governments</a:t>
            </a:r>
          </a:p>
        </p:txBody>
      </p:sp>
      <p:sp>
        <p:nvSpPr>
          <p:cNvPr id="6" name="Slide Number Placeholder 5"/>
          <p:cNvSpPr>
            <a:spLocks noGrp="1"/>
          </p:cNvSpPr>
          <p:nvPr>
            <p:ph type="sldNum" sz="quarter" idx="12"/>
          </p:nvPr>
        </p:nvSpPr>
        <p:spPr/>
        <p:txBody>
          <a:bodyPr/>
          <a:lstStyle>
            <a:lvl1pPr>
              <a:defRPr/>
            </a:lvl1pPr>
          </a:lstStyle>
          <a:p>
            <a:fld id="{24182B77-C1D6-439E-961D-8A75B79A44CE}" type="slidenum">
              <a:rPr lang="en-US" altLang="en-US"/>
              <a:pPr/>
              <a:t>‹#›</a:t>
            </a:fld>
            <a:endParaRPr lang="en-US" altLang="en-US"/>
          </a:p>
        </p:txBody>
      </p:sp>
    </p:spTree>
    <p:extLst>
      <p:ext uri="{BB962C8B-B14F-4D97-AF65-F5344CB8AC3E}">
        <p14:creationId xmlns:p14="http://schemas.microsoft.com/office/powerpoint/2010/main" val="124152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1905000"/>
          </a:xfrm>
          <a:prstGeom prst="rect">
            <a:avLst/>
          </a:prstGeom>
          <a:solidFill>
            <a:srgbClr val="0019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0" y="1951038"/>
            <a:ext cx="9144000" cy="182562"/>
          </a:xfrm>
          <a:prstGeom prst="rect">
            <a:avLst/>
          </a:prstGeom>
          <a:solidFill>
            <a:srgbClr val="A30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10" descr="CAPCOG Logo No Text.jpg"/>
          <p:cNvPicPr>
            <a:picLocks noChangeAspect="1"/>
          </p:cNvPicPr>
          <p:nvPr userDrawn="1"/>
        </p:nvPicPr>
        <p:blipFill>
          <a:blip r:embed="rId3">
            <a:extLst>
              <a:ext uri="{28A0092B-C50C-407E-A947-70E740481C1C}">
                <a14:useLocalDpi xmlns:a14="http://schemas.microsoft.com/office/drawing/2010/main" val="0"/>
              </a:ext>
            </a:extLst>
          </a:blip>
          <a:srcRect l="5974" t="5556" r="9402"/>
          <a:stretch>
            <a:fillRect/>
          </a:stretch>
        </p:blipFill>
        <p:spPr bwMode="auto">
          <a:xfrm>
            <a:off x="3810000" y="49530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7"/>
          <p:cNvSpPr txBox="1">
            <a:spLocks noChangeArrowheads="1"/>
          </p:cNvSpPr>
          <p:nvPr userDrawn="1"/>
        </p:nvSpPr>
        <p:spPr bwMode="auto">
          <a:xfrm>
            <a:off x="0" y="6324600"/>
            <a:ext cx="9144000" cy="338138"/>
          </a:xfrm>
          <a:prstGeom prst="rect">
            <a:avLst/>
          </a:prstGeom>
          <a:noFill/>
          <a:ln w="9525">
            <a:noFill/>
            <a:miter lim="800000"/>
            <a:headEnd/>
            <a:tailEnd/>
          </a:ln>
        </p:spPr>
        <p:txBody>
          <a:bodyPr>
            <a:spAutoFit/>
          </a:bodyPr>
          <a:lstStyle/>
          <a:p>
            <a:pPr algn="ctr">
              <a:spcBef>
                <a:spcPct val="50000"/>
              </a:spcBef>
              <a:defRPr/>
            </a:pPr>
            <a:r>
              <a:rPr lang="en-US" sz="1600">
                <a:solidFill>
                  <a:srgbClr val="00133A"/>
                </a:solidFill>
                <a:latin typeface="Gill Sans MT" pitchFamily="34" charset="0"/>
                <a:cs typeface="Arial" charset="0"/>
              </a:rPr>
              <a:t>CAPITAL  AREA COUNCIL OF GOVERNMENTS</a:t>
            </a:r>
          </a:p>
        </p:txBody>
      </p:sp>
      <p:cxnSp>
        <p:nvCxnSpPr>
          <p:cNvPr id="9" name="Straight Connector 8"/>
          <p:cNvCxnSpPr/>
          <p:nvPr userDrawn="1"/>
        </p:nvCxnSpPr>
        <p:spPr>
          <a:xfrm flipH="1">
            <a:off x="228600" y="6502400"/>
            <a:ext cx="2133600" cy="0"/>
          </a:xfrm>
          <a:prstGeom prst="line">
            <a:avLst/>
          </a:prstGeom>
          <a:ln>
            <a:solidFill>
              <a:srgbClr val="00133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781800" y="6503988"/>
            <a:ext cx="2133600" cy="0"/>
          </a:xfrm>
          <a:prstGeom prst="line">
            <a:avLst/>
          </a:prstGeom>
          <a:ln>
            <a:solidFill>
              <a:srgbClr val="00133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4" r:id="rId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pitchFamily="34" charset="0"/>
                <a:cs typeface="Arial" charset="0"/>
              </a:defRPr>
            </a:lvl1pPr>
          </a:lstStyle>
          <a:p>
            <a:pPr>
              <a:defRPr/>
            </a:pPr>
            <a:r>
              <a:rPr lang="en-US"/>
              <a:t>8/10/2012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cs typeface="Arial" charset="0"/>
              </a:defRPr>
            </a:lvl1pPr>
          </a:lstStyle>
          <a:p>
            <a:pPr>
              <a:defRPr/>
            </a:pPr>
            <a:r>
              <a:rPr lang="en-US"/>
              <a:t>Capital Area Council of Governments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Narrow" panose="020B0606020202030204" pitchFamily="34" charset="0"/>
              </a:defRPr>
            </a:lvl1pPr>
          </a:lstStyle>
          <a:p>
            <a:fld id="{3756C0EB-12CF-4C7D-89B6-AC57AB3AEA6C}" type="slidenum">
              <a:rPr lang="en-US" altLang="en-US"/>
              <a:pPr/>
              <a:t>‹#›</a:t>
            </a:fld>
            <a:endParaRPr lang="en-US" altLang="en-US"/>
          </a:p>
        </p:txBody>
      </p:sp>
      <p:sp>
        <p:nvSpPr>
          <p:cNvPr id="7" name="Rectangle 6"/>
          <p:cNvSpPr/>
          <p:nvPr userDrawn="1"/>
        </p:nvSpPr>
        <p:spPr>
          <a:xfrm>
            <a:off x="0" y="0"/>
            <a:ext cx="9144000" cy="914400"/>
          </a:xfrm>
          <a:prstGeom prst="rect">
            <a:avLst/>
          </a:prstGeom>
          <a:solidFill>
            <a:srgbClr val="0019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600" dirty="0">
              <a:solidFill>
                <a:schemeClr val="bg1">
                  <a:lumMod val="95000"/>
                </a:schemeClr>
              </a:solidFill>
              <a:latin typeface="+mj-lt"/>
              <a:cs typeface="Arial" charset="0"/>
            </a:endParaRPr>
          </a:p>
        </p:txBody>
      </p:sp>
      <p:sp>
        <p:nvSpPr>
          <p:cNvPr id="8" name="Rectangle 7"/>
          <p:cNvSpPr/>
          <p:nvPr userDrawn="1"/>
        </p:nvSpPr>
        <p:spPr>
          <a:xfrm>
            <a:off x="0" y="909638"/>
            <a:ext cx="9144000" cy="182562"/>
          </a:xfrm>
          <a:prstGeom prst="rect">
            <a:avLst/>
          </a:prstGeom>
          <a:solidFill>
            <a:srgbClr val="A30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0" descr="70 percent gray no red for nalfha.jpg"/>
          <p:cNvPicPr>
            <a:picLocks noChangeAspect="1"/>
          </p:cNvPicPr>
          <p:nvPr userDrawn="1"/>
        </p:nvPicPr>
        <p:blipFill>
          <a:blip r:embed="rId9" cstate="print"/>
          <a:srcRect/>
          <a:stretch>
            <a:fillRect/>
          </a:stretch>
        </p:blipFill>
        <p:spPr bwMode="auto">
          <a:xfrm>
            <a:off x="7924800" y="-3175"/>
            <a:ext cx="1143000" cy="917575"/>
          </a:xfrm>
          <a:prstGeom prst="rect">
            <a:avLst/>
          </a:prstGeom>
          <a:ln>
            <a:noFill/>
          </a:ln>
          <a:effectLst>
            <a:softEdge rad="31750"/>
          </a:effectLst>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802" r:id="rId6"/>
    <p:sldLayoutId id="2147483790" r:id="rId7"/>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rot="5400000">
            <a:off x="449263" y="617537"/>
            <a:ext cx="1600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r>
              <a:rPr lang="en-US"/>
              <a:t>8/10/2012</a:t>
            </a:r>
          </a:p>
        </p:txBody>
      </p:sp>
      <p:sp>
        <p:nvSpPr>
          <p:cNvPr id="5" name="Footer Placeholder 4"/>
          <p:cNvSpPr>
            <a:spLocks noGrp="1"/>
          </p:cNvSpPr>
          <p:nvPr>
            <p:ph type="ftr" sz="quarter" idx="3"/>
          </p:nvPr>
        </p:nvSpPr>
        <p:spPr>
          <a:xfrm rot="5400000">
            <a:off x="-579437" y="3246437"/>
            <a:ext cx="3657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a:t>Capital Area Council of Governments</a:t>
            </a:r>
          </a:p>
        </p:txBody>
      </p:sp>
      <p:sp>
        <p:nvSpPr>
          <p:cNvPr id="6" name="Slide Number Placeholder 5"/>
          <p:cNvSpPr>
            <a:spLocks noGrp="1"/>
          </p:cNvSpPr>
          <p:nvPr>
            <p:ph type="sldNum" sz="quarter" idx="4"/>
          </p:nvPr>
        </p:nvSpPr>
        <p:spPr>
          <a:xfrm rot="5400000">
            <a:off x="449263" y="5875337"/>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B17E901-3C5E-486A-B3BF-AAD0C27BA837}" type="slidenum">
              <a:rPr lang="en-US" altLang="en-US"/>
              <a:pPr/>
              <a:t>‹#›</a:t>
            </a:fld>
            <a:endParaRPr lang="en-US" altLang="en-US"/>
          </a:p>
        </p:txBody>
      </p:sp>
      <p:sp>
        <p:nvSpPr>
          <p:cNvPr id="7" name="Rectangle 6"/>
          <p:cNvSpPr/>
          <p:nvPr userDrawn="1"/>
        </p:nvSpPr>
        <p:spPr>
          <a:xfrm rot="5400000">
            <a:off x="-2819400" y="2971800"/>
            <a:ext cx="6858000" cy="914400"/>
          </a:xfrm>
          <a:prstGeom prst="rect">
            <a:avLst/>
          </a:prstGeom>
          <a:solidFill>
            <a:srgbClr val="0019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600" dirty="0">
              <a:solidFill>
                <a:schemeClr val="bg1">
                  <a:lumMod val="95000"/>
                </a:schemeClr>
              </a:solidFill>
              <a:latin typeface="+mj-lt"/>
              <a:cs typeface="Arial" charset="0"/>
            </a:endParaRPr>
          </a:p>
        </p:txBody>
      </p:sp>
      <p:sp>
        <p:nvSpPr>
          <p:cNvPr id="8" name="Rectangle 7"/>
          <p:cNvSpPr/>
          <p:nvPr userDrawn="1"/>
        </p:nvSpPr>
        <p:spPr>
          <a:xfrm rot="5400000">
            <a:off x="-3352800" y="3352800"/>
            <a:ext cx="6858000" cy="152400"/>
          </a:xfrm>
          <a:prstGeom prst="rect">
            <a:avLst/>
          </a:prstGeom>
          <a:solidFill>
            <a:srgbClr val="A30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0" descr="70 percent gray no red for nalfha.jpg"/>
          <p:cNvPicPr>
            <a:picLocks noChangeAspect="1"/>
          </p:cNvPicPr>
          <p:nvPr userDrawn="1"/>
        </p:nvPicPr>
        <p:blipFill>
          <a:blip r:embed="rId5" cstate="print"/>
          <a:srcRect/>
          <a:stretch>
            <a:fillRect/>
          </a:stretch>
        </p:blipFill>
        <p:spPr bwMode="auto">
          <a:xfrm rot="5400000">
            <a:off x="125637" y="102962"/>
            <a:ext cx="1044125" cy="838200"/>
          </a:xfrm>
          <a:prstGeom prst="rect">
            <a:avLst/>
          </a:prstGeom>
          <a:ln>
            <a:noFill/>
          </a:ln>
          <a:effectLst>
            <a:softEdge rad="31750"/>
          </a:effec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295400" y="6356350"/>
            <a:ext cx="19050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r>
              <a:rPr lang="en-US"/>
              <a:t>8/10/2012</a:t>
            </a:r>
          </a:p>
        </p:txBody>
      </p:sp>
      <p:sp>
        <p:nvSpPr>
          <p:cNvPr id="5" name="Footer Placeholder 4"/>
          <p:cNvSpPr>
            <a:spLocks noGrp="1"/>
          </p:cNvSpPr>
          <p:nvPr>
            <p:ph type="ftr" sz="quarter" idx="3"/>
          </p:nvPr>
        </p:nvSpPr>
        <p:spPr>
          <a:xfrm>
            <a:off x="37338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a:t>Capital Area Council of Governments</a:t>
            </a:r>
          </a:p>
        </p:txBody>
      </p:sp>
      <p:sp>
        <p:nvSpPr>
          <p:cNvPr id="6" name="Slide Number Placeholder 5"/>
          <p:cNvSpPr>
            <a:spLocks noGrp="1"/>
          </p:cNvSpPr>
          <p:nvPr>
            <p:ph type="sldNum" sz="quarter" idx="4"/>
          </p:nvPr>
        </p:nvSpPr>
        <p:spPr>
          <a:xfrm>
            <a:off x="7162800" y="6356350"/>
            <a:ext cx="1828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647D824-16C4-4F90-9709-9A63B953F79D}" type="slidenum">
              <a:rPr lang="en-US" altLang="en-US"/>
              <a:pPr/>
              <a:t>‹#›</a:t>
            </a:fld>
            <a:endParaRPr lang="en-US" altLang="en-US"/>
          </a:p>
        </p:txBody>
      </p:sp>
      <p:sp>
        <p:nvSpPr>
          <p:cNvPr id="7" name="Rectangle 6"/>
          <p:cNvSpPr/>
          <p:nvPr userDrawn="1"/>
        </p:nvSpPr>
        <p:spPr>
          <a:xfrm rot="5400000">
            <a:off x="-2933700" y="2933700"/>
            <a:ext cx="6858000" cy="990600"/>
          </a:xfrm>
          <a:prstGeom prst="rect">
            <a:avLst/>
          </a:prstGeom>
          <a:solidFill>
            <a:srgbClr val="0019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600" dirty="0">
              <a:solidFill>
                <a:schemeClr val="bg1">
                  <a:lumMod val="95000"/>
                </a:schemeClr>
              </a:solidFill>
              <a:latin typeface="+mj-lt"/>
              <a:cs typeface="Arial" charset="0"/>
            </a:endParaRPr>
          </a:p>
        </p:txBody>
      </p:sp>
      <p:sp>
        <p:nvSpPr>
          <p:cNvPr id="8" name="Rectangle 7"/>
          <p:cNvSpPr/>
          <p:nvPr userDrawn="1"/>
        </p:nvSpPr>
        <p:spPr>
          <a:xfrm rot="5400000">
            <a:off x="-2362200" y="3352800"/>
            <a:ext cx="6858000" cy="152400"/>
          </a:xfrm>
          <a:prstGeom prst="rect">
            <a:avLst/>
          </a:prstGeom>
          <a:solidFill>
            <a:srgbClr val="A302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0" descr="70 percent gray no red for nalfha.jpg"/>
          <p:cNvPicPr>
            <a:picLocks noChangeAspect="1"/>
          </p:cNvPicPr>
          <p:nvPr userDrawn="1"/>
        </p:nvPicPr>
        <p:blipFill>
          <a:blip r:embed="rId10" cstate="print"/>
          <a:srcRect/>
          <a:stretch>
            <a:fillRect/>
          </a:stretch>
        </p:blipFill>
        <p:spPr bwMode="auto">
          <a:xfrm>
            <a:off x="1" y="102962"/>
            <a:ext cx="1010788" cy="811438"/>
          </a:xfrm>
          <a:prstGeom prst="rect">
            <a:avLst/>
          </a:prstGeom>
          <a:ln>
            <a:noFill/>
          </a:ln>
          <a:effectLst>
            <a:softEdge rad="31750"/>
          </a:effectLst>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calepuz@capcog.org" TargetMode="External"/><Relationship Id="rId2" Type="http://schemas.openxmlformats.org/officeDocument/2006/relationships/hyperlink" Target="http://www.capcog.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Groundwater Resources </a:t>
            </a:r>
            <a:r>
              <a:rPr lang="en-US" sz="4000" dirty="0" smtClean="0"/>
              <a:t>&amp; </a:t>
            </a:r>
            <a:r>
              <a:rPr lang="en-US" sz="4000" dirty="0"/>
              <a:t>Management in the CAPCOG Region</a:t>
            </a:r>
          </a:p>
        </p:txBody>
      </p:sp>
    </p:spTree>
    <p:extLst>
      <p:ext uri="{BB962C8B-B14F-4D97-AF65-F5344CB8AC3E}">
        <p14:creationId xmlns:p14="http://schemas.microsoft.com/office/powerpoint/2010/main" val="103746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smtClean="0"/>
              <a:t>Groundwater Conservation Districts (GCD)</a:t>
            </a:r>
            <a:endParaRPr lang="en-US" sz="3400"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10</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21" y="1143000"/>
            <a:ext cx="6863378" cy="5303520"/>
          </a:xfrm>
          <a:prstGeom prst="rect">
            <a:avLst/>
          </a:prstGeom>
        </p:spPr>
      </p:pic>
    </p:spTree>
    <p:extLst>
      <p:ext uri="{BB962C8B-B14F-4D97-AF65-F5344CB8AC3E}">
        <p14:creationId xmlns:p14="http://schemas.microsoft.com/office/powerpoint/2010/main" val="2962488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GCDs in CAPCOG</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11</a:t>
            </a:fld>
            <a:endParaRPr lang="en-US"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33259"/>
            <a:ext cx="6857999" cy="5299363"/>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6983924" y="1219200"/>
            <a:ext cx="2160076" cy="5160388"/>
          </a:xfrm>
          <a:prstGeom prst="rect">
            <a:avLst/>
          </a:prstGeom>
        </p:spPr>
      </p:pic>
    </p:spTree>
    <p:extLst>
      <p:ext uri="{BB962C8B-B14F-4D97-AF65-F5344CB8AC3E}">
        <p14:creationId xmlns:p14="http://schemas.microsoft.com/office/powerpoint/2010/main" val="385965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Areas in CAPCOG without a GCD</a:t>
            </a:r>
            <a:endParaRPr lang="es-US" sz="4000"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12</a:t>
            </a:fld>
            <a:endParaRPr lang="en-US" altLang="en-US"/>
          </a:p>
        </p:txBody>
      </p:sp>
      <p:sp>
        <p:nvSpPr>
          <p:cNvPr id="8" name="TextBox 7"/>
          <p:cNvSpPr txBox="1"/>
          <p:nvPr/>
        </p:nvSpPr>
        <p:spPr>
          <a:xfrm>
            <a:off x="-10065" y="1736798"/>
            <a:ext cx="2133600" cy="3785652"/>
          </a:xfrm>
          <a:prstGeom prst="rect">
            <a:avLst/>
          </a:prstGeom>
          <a:noFill/>
        </p:spPr>
        <p:txBody>
          <a:bodyPr wrap="square" rtlCol="0">
            <a:spAutoFit/>
          </a:bodyPr>
          <a:lstStyle/>
          <a:p>
            <a:pPr algn="ctr"/>
            <a:r>
              <a:rPr lang="en-US" sz="2400" dirty="0">
                <a:latin typeface="+mj-lt"/>
              </a:rPr>
              <a:t>- All of Llano and Williamson Counties</a:t>
            </a:r>
          </a:p>
          <a:p>
            <a:pPr algn="ctr"/>
            <a:endParaRPr lang="en-US" sz="2400" dirty="0">
              <a:latin typeface="+mj-lt"/>
            </a:endParaRPr>
          </a:p>
          <a:p>
            <a:pPr algn="ctr"/>
            <a:r>
              <a:rPr lang="en-US" sz="2400" dirty="0">
                <a:latin typeface="+mj-lt"/>
              </a:rPr>
              <a:t>- Majority of Travis County</a:t>
            </a:r>
          </a:p>
          <a:p>
            <a:pPr algn="ctr"/>
            <a:endParaRPr lang="en-US" sz="2400" dirty="0">
              <a:latin typeface="+mj-lt"/>
            </a:endParaRPr>
          </a:p>
          <a:p>
            <a:pPr algn="ctr"/>
            <a:r>
              <a:rPr lang="en-US" sz="2400" dirty="0">
                <a:latin typeface="+mj-lt"/>
              </a:rPr>
              <a:t>- Part of Caldwell County</a:t>
            </a:r>
            <a:endParaRPr lang="es-US" sz="2400"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0724" y="1153712"/>
            <a:ext cx="6784675" cy="5242703"/>
          </a:xfrm>
          <a:prstGeom prst="rect">
            <a:avLst/>
          </a:prstGeom>
        </p:spPr>
      </p:pic>
    </p:spTree>
    <p:extLst>
      <p:ext uri="{BB962C8B-B14F-4D97-AF65-F5344CB8AC3E}">
        <p14:creationId xmlns:p14="http://schemas.microsoft.com/office/powerpoint/2010/main" val="64749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161312094"/>
              </p:ext>
            </p:extLst>
          </p:nvPr>
        </p:nvGraphicFramePr>
        <p:xfrm>
          <a:off x="0" y="1066800"/>
          <a:ext cx="9144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en-US" dirty="0" smtClean="0"/>
              <a:t>Existing Groundwater Supply by Aquifer</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13</a:t>
            </a:fld>
            <a:endParaRPr lang="en-US" altLang="en-US"/>
          </a:p>
        </p:txBody>
      </p:sp>
    </p:spTree>
    <p:extLst>
      <p:ext uri="{BB962C8B-B14F-4D97-AF65-F5344CB8AC3E}">
        <p14:creationId xmlns:p14="http://schemas.microsoft.com/office/powerpoint/2010/main" val="57358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739559202"/>
              </p:ext>
            </p:extLst>
          </p:nvPr>
        </p:nvGraphicFramePr>
        <p:xfrm>
          <a:off x="0" y="1066800"/>
          <a:ext cx="9143999"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en-US" dirty="0" smtClean="0"/>
              <a:t>Existing Groundwater Supply by County</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14</a:t>
            </a:fld>
            <a:endParaRPr lang="en-US" altLang="en-US"/>
          </a:p>
        </p:txBody>
      </p:sp>
    </p:spTree>
    <p:extLst>
      <p:ext uri="{BB962C8B-B14F-4D97-AF65-F5344CB8AC3E}">
        <p14:creationId xmlns:p14="http://schemas.microsoft.com/office/powerpoint/2010/main" val="2156990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895869097"/>
              </p:ext>
            </p:extLst>
          </p:nvPr>
        </p:nvGraphicFramePr>
        <p:xfrm>
          <a:off x="1" y="1066801"/>
          <a:ext cx="9144000" cy="5562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0" y="1"/>
            <a:ext cx="8077200" cy="914400"/>
          </a:xfrm>
        </p:spPr>
        <p:txBody>
          <a:bodyPr/>
          <a:lstStyle/>
          <a:p>
            <a:r>
              <a:rPr lang="en-US" dirty="0" smtClean="0"/>
              <a:t>Future Groundwater Demands by Aquifer</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15</a:t>
            </a:fld>
            <a:endParaRPr lang="en-US" altLang="en-US"/>
          </a:p>
        </p:txBody>
      </p:sp>
    </p:spTree>
    <p:extLst>
      <p:ext uri="{BB962C8B-B14F-4D97-AF65-F5344CB8AC3E}">
        <p14:creationId xmlns:p14="http://schemas.microsoft.com/office/powerpoint/2010/main" val="3056363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51718502"/>
              </p:ext>
            </p:extLst>
          </p:nvPr>
        </p:nvGraphicFramePr>
        <p:xfrm>
          <a:off x="0" y="1087437"/>
          <a:ext cx="9144000" cy="5634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0" y="1"/>
            <a:ext cx="7924800" cy="914400"/>
          </a:xfrm>
        </p:spPr>
        <p:txBody>
          <a:bodyPr/>
          <a:lstStyle/>
          <a:p>
            <a:r>
              <a:rPr lang="en-US" dirty="0"/>
              <a:t>Future Groundwater Demands by </a:t>
            </a:r>
            <a:r>
              <a:rPr lang="en-US" dirty="0" smtClean="0"/>
              <a:t>County</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16</a:t>
            </a:fld>
            <a:endParaRPr lang="en-US" altLang="en-US"/>
          </a:p>
        </p:txBody>
      </p:sp>
    </p:spTree>
    <p:extLst>
      <p:ext uri="{BB962C8B-B14F-4D97-AF65-F5344CB8AC3E}">
        <p14:creationId xmlns:p14="http://schemas.microsoft.com/office/powerpoint/2010/main" val="4118672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6" name="Content Placeholder 5"/>
          <p:cNvSpPr>
            <a:spLocks noGrp="1"/>
          </p:cNvSpPr>
          <p:nvPr>
            <p:ph idx="13"/>
          </p:nvPr>
        </p:nvSpPr>
        <p:spPr/>
        <p:txBody>
          <a:bodyPr/>
          <a:lstStyle/>
          <a:p>
            <a:r>
              <a:rPr lang="en-US" dirty="0" smtClean="0"/>
              <a:t>Caldwell, Llano, Travis, and Williamson Counties are lacking a GCD in some or all of the county.</a:t>
            </a:r>
          </a:p>
          <a:p>
            <a:r>
              <a:rPr lang="en-US" dirty="0" smtClean="0"/>
              <a:t>The Carrizo-Wilcox Aquifer represents the largest source of existing </a:t>
            </a:r>
            <a:r>
              <a:rPr lang="en-US" dirty="0"/>
              <a:t>groundwater </a:t>
            </a:r>
            <a:r>
              <a:rPr lang="en-US" dirty="0" smtClean="0"/>
              <a:t>supply and future demand.</a:t>
            </a:r>
          </a:p>
          <a:p>
            <a:r>
              <a:rPr lang="en-US" dirty="0" smtClean="0"/>
              <a:t>Bastrop and Hays Counties have the most existing groundwater supplies.</a:t>
            </a:r>
          </a:p>
          <a:p>
            <a:r>
              <a:rPr lang="en-US" dirty="0" smtClean="0"/>
              <a:t>Hays and Williamson Counties will have the largest future groundwater demand.</a:t>
            </a:r>
          </a:p>
          <a:p>
            <a:endParaRPr lang="en-US" dirty="0"/>
          </a:p>
        </p:txBody>
      </p:sp>
      <p:sp>
        <p:nvSpPr>
          <p:cNvPr id="3" name="Date Placeholder 2"/>
          <p:cNvSpPr>
            <a:spLocks noGrp="1"/>
          </p:cNvSpPr>
          <p:nvPr>
            <p:ph type="dt" sz="half" idx="14"/>
          </p:nvPr>
        </p:nvSpPr>
        <p:spPr/>
        <p:txBody>
          <a:bodyPr/>
          <a:lstStyle/>
          <a:p>
            <a:pPr>
              <a:defRPr/>
            </a:pPr>
            <a:r>
              <a:rPr lang="en-US" dirty="0"/>
              <a:t>6/29/2017</a:t>
            </a:r>
          </a:p>
        </p:txBody>
      </p:sp>
      <p:sp>
        <p:nvSpPr>
          <p:cNvPr id="4" name="Footer Placeholder 3"/>
          <p:cNvSpPr>
            <a:spLocks noGrp="1"/>
          </p:cNvSpPr>
          <p:nvPr>
            <p:ph type="ftr" sz="quarter" idx="15"/>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6"/>
          </p:nvPr>
        </p:nvSpPr>
        <p:spPr/>
        <p:txBody>
          <a:bodyPr/>
          <a:lstStyle/>
          <a:p>
            <a:fld id="{9E23B7AE-9D3F-4D6C-BC99-D9BBDEF4296E}" type="slidenum">
              <a:rPr lang="en-US" altLang="en-US" smtClean="0"/>
              <a:pPr/>
              <a:t>17</a:t>
            </a:fld>
            <a:endParaRPr lang="en-US" altLang="en-US"/>
          </a:p>
        </p:txBody>
      </p:sp>
    </p:spTree>
    <p:extLst>
      <p:ext uri="{BB962C8B-B14F-4D97-AF65-F5344CB8AC3E}">
        <p14:creationId xmlns:p14="http://schemas.microsoft.com/office/powerpoint/2010/main" val="3143633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6200"/>
            <a:ext cx="7772400" cy="914400"/>
          </a:xfrm>
        </p:spPr>
        <p:txBody>
          <a:bodyPr/>
          <a:lstStyle/>
          <a:p>
            <a:pPr>
              <a:defRPr/>
            </a:pPr>
            <a:r>
              <a:t>Thank you</a:t>
            </a:r>
          </a:p>
        </p:txBody>
      </p:sp>
      <p:sp>
        <p:nvSpPr>
          <p:cNvPr id="5" name="Date Placeholder 4"/>
          <p:cNvSpPr>
            <a:spLocks noGrp="1"/>
          </p:cNvSpPr>
          <p:nvPr>
            <p:ph type="dt" sz="quarter" idx="10"/>
          </p:nvPr>
        </p:nvSpPr>
        <p:spPr/>
        <p:txBody>
          <a:bodyPr/>
          <a:lstStyle/>
          <a:p>
            <a:pPr>
              <a:defRPr/>
            </a:pPr>
            <a:r>
              <a:rPr lang="en-US" dirty="0"/>
              <a:t>6/29/2017</a:t>
            </a:r>
          </a:p>
        </p:txBody>
      </p:sp>
      <p:sp>
        <p:nvSpPr>
          <p:cNvPr id="6" name="Footer Placeholder 5"/>
          <p:cNvSpPr>
            <a:spLocks noGrp="1"/>
          </p:cNvSpPr>
          <p:nvPr>
            <p:ph type="ftr" sz="quarter" idx="11"/>
          </p:nvPr>
        </p:nvSpPr>
        <p:spPr/>
        <p:txBody>
          <a:bodyPr/>
          <a:lstStyle/>
          <a:p>
            <a:pPr>
              <a:defRPr/>
            </a:pPr>
            <a:r>
              <a:rPr lang="en-US"/>
              <a:t>Capital Area Council of Governments</a:t>
            </a:r>
          </a:p>
        </p:txBody>
      </p:sp>
      <p:sp>
        <p:nvSpPr>
          <p:cNvPr id="153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41320B-64D1-4472-9F94-49B7104D3FC0}" type="slidenum">
              <a:rPr lang="en-US" altLang="en-US" smtClean="0">
                <a:solidFill>
                  <a:srgbClr val="898989"/>
                </a:solidFill>
                <a:latin typeface="Arial Narrow" panose="020B0606020202030204" pitchFamily="34" charset="0"/>
              </a:rPr>
              <a:pPr/>
              <a:t>18</a:t>
            </a:fld>
            <a:endParaRPr lang="en-US" altLang="en-US">
              <a:solidFill>
                <a:srgbClr val="898989"/>
              </a:solidFill>
              <a:latin typeface="Arial Narrow" panose="020B0606020202030204" pitchFamily="34" charset="0"/>
            </a:endParaRPr>
          </a:p>
        </p:txBody>
      </p:sp>
      <p:sp>
        <p:nvSpPr>
          <p:cNvPr id="8" name="Content Placeholder 11"/>
          <p:cNvSpPr txBox="1">
            <a:spLocks/>
          </p:cNvSpPr>
          <p:nvPr/>
        </p:nvSpPr>
        <p:spPr>
          <a:xfrm>
            <a:off x="654050" y="1554163"/>
            <a:ext cx="8032750" cy="4114800"/>
          </a:xfrm>
          <a:prstGeom prst="rect">
            <a:avLst/>
          </a:prstGeom>
        </p:spPr>
        <p:txBody>
          <a:bodyPr anchor="t">
            <a:normAutofit/>
          </a:bodyPr>
          <a:lstStyle/>
          <a:p>
            <a:pPr eaLnBrk="1" hangingPunct="1">
              <a:spcBef>
                <a:spcPct val="20000"/>
              </a:spcBef>
              <a:buFont typeface="Arial" charset="0"/>
              <a:buNone/>
              <a:defRPr/>
            </a:pPr>
            <a:r>
              <a:rPr lang="en-US" sz="3200" dirty="0">
                <a:latin typeface="+mn-lt"/>
                <a:cs typeface="+mn-cs"/>
              </a:rPr>
              <a:t>Capital Area Council of Governments</a:t>
            </a:r>
          </a:p>
          <a:p>
            <a:pPr eaLnBrk="1" hangingPunct="1">
              <a:spcBef>
                <a:spcPct val="20000"/>
              </a:spcBef>
              <a:buFont typeface="Arial" charset="0"/>
              <a:buNone/>
              <a:defRPr/>
            </a:pPr>
            <a:r>
              <a:rPr lang="en-US" sz="3200" dirty="0">
                <a:latin typeface="+mn-lt"/>
                <a:cs typeface="+mn-cs"/>
                <a:hlinkClick r:id="rId2"/>
              </a:rPr>
              <a:t>www.capcog.org</a:t>
            </a:r>
            <a:endParaRPr lang="en-US" sz="3200" dirty="0">
              <a:latin typeface="+mn-lt"/>
              <a:cs typeface="+mn-cs"/>
            </a:endParaRPr>
          </a:p>
          <a:p>
            <a:pPr eaLnBrk="1" hangingPunct="1">
              <a:spcBef>
                <a:spcPct val="20000"/>
              </a:spcBef>
              <a:buFont typeface="Arial" charset="0"/>
              <a:buNone/>
              <a:defRPr/>
            </a:pPr>
            <a:endParaRPr lang="en-US" sz="3200" dirty="0">
              <a:latin typeface="+mn-lt"/>
              <a:cs typeface="+mn-cs"/>
            </a:endParaRPr>
          </a:p>
          <a:p>
            <a:pPr eaLnBrk="1" hangingPunct="1">
              <a:spcBef>
                <a:spcPct val="20000"/>
              </a:spcBef>
              <a:buFont typeface="Arial" charset="0"/>
              <a:buNone/>
              <a:defRPr/>
            </a:pPr>
            <a:r>
              <a:rPr lang="en-US" sz="3200" dirty="0" smtClean="0">
                <a:latin typeface="+mn-lt"/>
                <a:cs typeface="+mn-cs"/>
              </a:rPr>
              <a:t>Christiane Alepuz</a:t>
            </a:r>
            <a:endParaRPr lang="en-US" sz="3200" dirty="0">
              <a:latin typeface="+mn-lt"/>
              <a:cs typeface="+mn-cs"/>
            </a:endParaRPr>
          </a:p>
          <a:p>
            <a:pPr eaLnBrk="1" hangingPunct="1">
              <a:spcBef>
                <a:spcPct val="20000"/>
              </a:spcBef>
              <a:buFont typeface="Arial" charset="0"/>
              <a:buNone/>
              <a:defRPr/>
            </a:pPr>
            <a:r>
              <a:rPr lang="en-US" sz="3200" dirty="0" smtClean="0">
                <a:latin typeface="+mn-lt"/>
                <a:cs typeface="+mn-cs"/>
                <a:hlinkClick r:id="rId3"/>
              </a:rPr>
              <a:t>calepuz@capcog.org</a:t>
            </a:r>
            <a:r>
              <a:rPr lang="en-US" sz="3200" dirty="0" smtClean="0">
                <a:latin typeface="+mn-lt"/>
                <a:cs typeface="+mn-cs"/>
              </a:rPr>
              <a:t> </a:t>
            </a:r>
            <a:endParaRPr lang="en-US" sz="3200" dirty="0">
              <a:latin typeface="+mn-lt"/>
              <a:cs typeface="+mn-cs"/>
            </a:endParaRPr>
          </a:p>
          <a:p>
            <a:pPr eaLnBrk="1" hangingPunct="1">
              <a:spcBef>
                <a:spcPct val="20000"/>
              </a:spcBef>
              <a:buFont typeface="Arial" charset="0"/>
              <a:buNone/>
              <a:defRPr/>
            </a:pPr>
            <a:r>
              <a:rPr lang="en-US" sz="3200" dirty="0" smtClean="0">
                <a:latin typeface="+mn-lt"/>
                <a:cs typeface="+mn-cs"/>
              </a:rPr>
              <a:t>512.916.6005</a:t>
            </a:r>
            <a:endParaRPr lang="en-US" sz="3200" dirty="0">
              <a:latin typeface="+mn-lt"/>
              <a:cs typeface="+mn-cs"/>
            </a:endParaRPr>
          </a:p>
          <a:p>
            <a:pPr eaLnBrk="1" hangingPunct="1">
              <a:spcBef>
                <a:spcPct val="20000"/>
              </a:spcBef>
              <a:buFont typeface="Arial" charset="0"/>
              <a:buNone/>
              <a:defRPr/>
            </a:pPr>
            <a:endParaRPr lang="en-US" sz="3200" dirty="0">
              <a:latin typeface="+mn-lt"/>
              <a:cs typeface="+mn-cs"/>
            </a:endParaRPr>
          </a:p>
          <a:p>
            <a:pPr lvl="2" eaLnBrk="1" hangingPunct="1">
              <a:spcBef>
                <a:spcPct val="20000"/>
              </a:spcBef>
              <a:buFont typeface="Arial" charset="0"/>
              <a:buNone/>
              <a:defRPr/>
            </a:pPr>
            <a:endParaRPr lang="en-US" sz="3000" dirty="0">
              <a:latin typeface="+mn-lt"/>
              <a:cs typeface="+mn-cs"/>
            </a:endParaRPr>
          </a:p>
        </p:txBody>
      </p:sp>
    </p:spTree>
    <p:extLst>
      <p:ext uri="{BB962C8B-B14F-4D97-AF65-F5344CB8AC3E}">
        <p14:creationId xmlns:p14="http://schemas.microsoft.com/office/powerpoint/2010/main" val="2479783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Aquifers</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2</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21" y="1143000"/>
            <a:ext cx="6863378" cy="5303520"/>
          </a:xfrm>
          <a:prstGeom prst="rect">
            <a:avLst/>
          </a:prstGeom>
          <a:ln>
            <a:solidFill>
              <a:schemeClr val="tx1"/>
            </a:solidFill>
          </a:ln>
        </p:spPr>
      </p:pic>
    </p:spTree>
    <p:extLst>
      <p:ext uri="{BB962C8B-B14F-4D97-AF65-F5344CB8AC3E}">
        <p14:creationId xmlns:p14="http://schemas.microsoft.com/office/powerpoint/2010/main" val="222748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Aquifers in CAPCOG</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3</a:t>
            </a:fld>
            <a:endParaRPr lang="en-US" alt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857999" cy="5299363"/>
          </a:xfrm>
          <a:prstGeom prst="rect">
            <a:avLst/>
          </a:prstGeom>
        </p:spPr>
      </p:pic>
    </p:spTree>
    <p:extLst>
      <p:ext uri="{BB962C8B-B14F-4D97-AF65-F5344CB8AC3E}">
        <p14:creationId xmlns:p14="http://schemas.microsoft.com/office/powerpoint/2010/main" val="1841049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Minor Aquifers</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4</a:t>
            </a:fld>
            <a:endParaRPr lang="en-US"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143000"/>
            <a:ext cx="6863379" cy="530352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6939579" y="1072839"/>
            <a:ext cx="2015203" cy="5556561"/>
          </a:xfrm>
          <a:prstGeom prst="rect">
            <a:avLst/>
          </a:prstGeom>
        </p:spPr>
      </p:pic>
    </p:spTree>
    <p:extLst>
      <p:ext uri="{BB962C8B-B14F-4D97-AF65-F5344CB8AC3E}">
        <p14:creationId xmlns:p14="http://schemas.microsoft.com/office/powerpoint/2010/main" val="255820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Minor Aquifers in CAPCOG</a:t>
            </a:r>
            <a:endParaRPr lang="en-US" dirty="0"/>
          </a:p>
        </p:txBody>
      </p:sp>
      <p:sp>
        <p:nvSpPr>
          <p:cNvPr id="4" name="Date Placeholder 3"/>
          <p:cNvSpPr>
            <a:spLocks noGrp="1"/>
          </p:cNvSpPr>
          <p:nvPr>
            <p:ph type="dt" sz="half" idx="10"/>
          </p:nvPr>
        </p:nvSpPr>
        <p:spPr/>
        <p:txBody>
          <a:bodyPr/>
          <a:lstStyle/>
          <a:p>
            <a:pPr>
              <a:defRPr/>
            </a:pPr>
            <a:r>
              <a:rPr lang="en-US" dirty="0"/>
              <a:t>6/29/2017</a:t>
            </a:r>
          </a:p>
        </p:txBody>
      </p:sp>
      <p:sp>
        <p:nvSpPr>
          <p:cNvPr id="5" name="Footer Placeholder 4"/>
          <p:cNvSpPr>
            <a:spLocks noGrp="1"/>
          </p:cNvSpPr>
          <p:nvPr>
            <p:ph type="ftr" sz="quarter" idx="11"/>
          </p:nvPr>
        </p:nvSpPr>
        <p:spPr/>
        <p:txBody>
          <a:bodyPr/>
          <a:lstStyle/>
          <a:p>
            <a:pPr>
              <a:defRPr/>
            </a:pPr>
            <a:r>
              <a:rPr lang="en-US" smtClean="0"/>
              <a:t>Capital Area Council of Governments</a:t>
            </a:r>
            <a:endParaRPr lang="en-US"/>
          </a:p>
        </p:txBody>
      </p:sp>
      <p:sp>
        <p:nvSpPr>
          <p:cNvPr id="6" name="Slide Number Placeholder 5"/>
          <p:cNvSpPr>
            <a:spLocks noGrp="1"/>
          </p:cNvSpPr>
          <p:nvPr>
            <p:ph type="sldNum" sz="quarter" idx="12"/>
          </p:nvPr>
        </p:nvSpPr>
        <p:spPr/>
        <p:txBody>
          <a:bodyPr/>
          <a:lstStyle/>
          <a:p>
            <a:fld id="{42FC69D0-68A3-4E00-AD36-DD58891F5483}" type="slidenum">
              <a:rPr lang="en-US" altLang="en-US" smtClean="0"/>
              <a:pPr/>
              <a:t>5</a:t>
            </a:fld>
            <a:endParaRPr lang="en-US" alt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857999" cy="5299363"/>
          </a:xfrm>
          <a:prstGeom prst="rect">
            <a:avLst/>
          </a:prstGeom>
          <a:ln>
            <a:solidFill>
              <a:schemeClr val="tx1"/>
            </a:solidFill>
          </a:ln>
        </p:spPr>
      </p:pic>
    </p:spTree>
    <p:extLst>
      <p:ext uri="{BB962C8B-B14F-4D97-AF65-F5344CB8AC3E}">
        <p14:creationId xmlns:p14="http://schemas.microsoft.com/office/powerpoint/2010/main" val="3558199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Groundwater Management Areas (GMA)</a:t>
            </a:r>
            <a:endParaRPr lang="en-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6</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858000" cy="5299363"/>
          </a:xfrm>
          <a:prstGeom prst="rect">
            <a:avLst/>
          </a:prstGeom>
        </p:spPr>
      </p:pic>
    </p:spTree>
    <p:extLst>
      <p:ext uri="{BB962C8B-B14F-4D97-AF65-F5344CB8AC3E}">
        <p14:creationId xmlns:p14="http://schemas.microsoft.com/office/powerpoint/2010/main" val="287728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Groundwater Management Areas in CAPCOG</a:t>
            </a:r>
            <a:endParaRPr lang="en-US" sz="3200"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7</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858000" cy="5299363"/>
          </a:xfrm>
          <a:prstGeom prst="rect">
            <a:avLst/>
          </a:prstGeom>
        </p:spPr>
      </p:pic>
    </p:spTree>
    <p:extLst>
      <p:ext uri="{BB962C8B-B14F-4D97-AF65-F5344CB8AC3E}">
        <p14:creationId xmlns:p14="http://schemas.microsoft.com/office/powerpoint/2010/main" val="147014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 y="0"/>
            <a:ext cx="8183880" cy="914400"/>
          </a:xfrm>
        </p:spPr>
        <p:txBody>
          <a:bodyPr/>
          <a:lstStyle/>
          <a:p>
            <a:r>
              <a:rPr lang="en-US" sz="3000" dirty="0" smtClean="0"/>
              <a:t>Priority Groundwater Management Areas (PGMA)</a:t>
            </a:r>
            <a:endParaRPr lang="es-US" sz="3000"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8</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858000" cy="5299364"/>
          </a:xfrm>
          <a:prstGeom prst="rect">
            <a:avLst/>
          </a:prstGeom>
        </p:spPr>
      </p:pic>
    </p:spTree>
    <p:extLst>
      <p:ext uri="{BB962C8B-B14F-4D97-AF65-F5344CB8AC3E}">
        <p14:creationId xmlns:p14="http://schemas.microsoft.com/office/powerpoint/2010/main" val="3082313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 y="0"/>
            <a:ext cx="8183880" cy="914400"/>
          </a:xfrm>
        </p:spPr>
        <p:txBody>
          <a:bodyPr/>
          <a:lstStyle/>
          <a:p>
            <a:r>
              <a:rPr lang="en-US" dirty="0" smtClean="0"/>
              <a:t>PGMAs in CAPCOG</a:t>
            </a:r>
            <a:endParaRPr lang="es-US" dirty="0"/>
          </a:p>
        </p:txBody>
      </p:sp>
      <p:sp>
        <p:nvSpPr>
          <p:cNvPr id="3" name="Date Placeholder 2"/>
          <p:cNvSpPr>
            <a:spLocks noGrp="1"/>
          </p:cNvSpPr>
          <p:nvPr>
            <p:ph type="dt" sz="half" idx="10"/>
          </p:nvPr>
        </p:nvSpPr>
        <p:spPr/>
        <p:txBody>
          <a:bodyPr/>
          <a:lstStyle/>
          <a:p>
            <a:pPr>
              <a:defRPr/>
            </a:pPr>
            <a:r>
              <a:rPr lang="en-US" dirty="0"/>
              <a:t>6/29/2017</a:t>
            </a:r>
          </a:p>
        </p:txBody>
      </p:sp>
      <p:sp>
        <p:nvSpPr>
          <p:cNvPr id="4" name="Footer Placeholder 3"/>
          <p:cNvSpPr>
            <a:spLocks noGrp="1"/>
          </p:cNvSpPr>
          <p:nvPr>
            <p:ph type="ftr" sz="quarter" idx="11"/>
          </p:nvPr>
        </p:nvSpPr>
        <p:spPr/>
        <p:txBody>
          <a:bodyPr/>
          <a:lstStyle/>
          <a:p>
            <a:pPr>
              <a:defRPr/>
            </a:pPr>
            <a:r>
              <a:rPr lang="en-US" smtClean="0"/>
              <a:t>Capital Area Council of Governments</a:t>
            </a:r>
            <a:endParaRPr lang="en-US"/>
          </a:p>
        </p:txBody>
      </p:sp>
      <p:sp>
        <p:nvSpPr>
          <p:cNvPr id="5" name="Slide Number Placeholder 4"/>
          <p:cNvSpPr>
            <a:spLocks noGrp="1"/>
          </p:cNvSpPr>
          <p:nvPr>
            <p:ph type="sldNum" sz="quarter" idx="12"/>
          </p:nvPr>
        </p:nvSpPr>
        <p:spPr/>
        <p:txBody>
          <a:bodyPr/>
          <a:lstStyle/>
          <a:p>
            <a:fld id="{9E23B7AE-9D3F-4D6C-BC99-D9BBDEF4296E}" type="slidenum">
              <a:rPr lang="en-US" altLang="en-US" smtClean="0"/>
              <a:pPr/>
              <a:t>9</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143000"/>
            <a:ext cx="6857999" cy="5299363"/>
          </a:xfrm>
          <a:prstGeom prst="rect">
            <a:avLst/>
          </a:prstGeom>
        </p:spPr>
      </p:pic>
    </p:spTree>
    <p:extLst>
      <p:ext uri="{BB962C8B-B14F-4D97-AF65-F5344CB8AC3E}">
        <p14:creationId xmlns:p14="http://schemas.microsoft.com/office/powerpoint/2010/main" val="565917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al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rtical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ft Logo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4E7C7D912563544AFC2705E45B7D1A8" ma:contentTypeVersion="4" ma:contentTypeDescription="Create a new document." ma:contentTypeScope="" ma:versionID="bcf1cf2f344f467a7e19b4b2e3fed1fd">
  <xsd:schema xmlns:xsd="http://www.w3.org/2001/XMLSchema" xmlns:xs="http://www.w3.org/2001/XMLSchema" xmlns:p="http://schemas.microsoft.com/office/2006/metadata/properties" xmlns:ns2="24194e56-2be0-4174-afd6-9b1eff12eb62" xmlns:ns3="acfcdd77-ebce-4a76-b18f-5976d637f64e" targetNamespace="http://schemas.microsoft.com/office/2006/metadata/properties" ma:root="true" ma:fieldsID="a98a6ac43865c103aad41136e64959b7" ns2:_="" ns3:_="">
    <xsd:import namespace="24194e56-2be0-4174-afd6-9b1eff12eb62"/>
    <xsd:import namespace="acfcdd77-ebce-4a76-b18f-5976d637f6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94e56-2be0-4174-afd6-9b1eff12eb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fcdd77-ebce-4a76-b18f-5976d637f64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35464C-EEB0-4A2C-B772-9BDFB565305C}">
  <ds:schemaRefs>
    <ds:schemaRef ds:uri="http://schemas.microsoft.com/sharepoint/v3/contenttype/forms"/>
  </ds:schemaRefs>
</ds:datastoreItem>
</file>

<file path=customXml/itemProps2.xml><?xml version="1.0" encoding="utf-8"?>
<ds:datastoreItem xmlns:ds="http://schemas.openxmlformats.org/officeDocument/2006/customXml" ds:itemID="{D4EBC99D-45B1-4E5F-B180-9F04609347BA}">
  <ds:schemaRefs>
    <ds:schemaRef ds:uri="http://purl.org/dc/terms/"/>
    <ds:schemaRef ds:uri="acfcdd77-ebce-4a76-b18f-5976d637f64e"/>
    <ds:schemaRef ds:uri="http://purl.org/dc/dcmitype/"/>
    <ds:schemaRef ds:uri="http://schemas.microsoft.com/office/2006/documentManagement/types"/>
    <ds:schemaRef ds:uri="http://purl.org/dc/elements/1.1/"/>
    <ds:schemaRef ds:uri="http://schemas.microsoft.com/office/2006/metadata/properties"/>
    <ds:schemaRef ds:uri="24194e56-2be0-4174-afd6-9b1eff12eb62"/>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ED03E0-6600-4BCA-A5F3-D9BD0D7C488A}">
  <ds:schemaRefs>
    <ds:schemaRef ds:uri="http://schemas.microsoft.com/office/2006/metadata/longProperties"/>
  </ds:schemaRefs>
</ds:datastoreItem>
</file>

<file path=customXml/itemProps4.xml><?xml version="1.0" encoding="utf-8"?>
<ds:datastoreItem xmlns:ds="http://schemas.openxmlformats.org/officeDocument/2006/customXml" ds:itemID="{EF61F9EF-1C83-472D-AEC8-8F6260E84236}"/>
</file>

<file path=docProps/app.xml><?xml version="1.0" encoding="utf-8"?>
<Properties xmlns="http://schemas.openxmlformats.org/officeDocument/2006/extended-properties" xmlns:vt="http://schemas.openxmlformats.org/officeDocument/2006/docPropsVTypes">
  <TotalTime>7795</TotalTime>
  <Words>713</Words>
  <Application>Microsoft Office PowerPoint</Application>
  <PresentationFormat>On-screen Show (4:3)</PresentationFormat>
  <Paragraphs>118</Paragraphs>
  <Slides>18</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Arial Narrow</vt:lpstr>
      <vt:lpstr>Calibri</vt:lpstr>
      <vt:lpstr>Gill Sans MT</vt:lpstr>
      <vt:lpstr>Custom Design</vt:lpstr>
      <vt:lpstr>Original Layout</vt:lpstr>
      <vt:lpstr>Vertical Layout</vt:lpstr>
      <vt:lpstr>Left Logo Layout</vt:lpstr>
      <vt:lpstr>Groundwater Resources &amp; Management in the CAPCOG Region</vt:lpstr>
      <vt:lpstr>Major Aquifers</vt:lpstr>
      <vt:lpstr>Major Aquifers in CAPCOG</vt:lpstr>
      <vt:lpstr>Minor Aquifers</vt:lpstr>
      <vt:lpstr>Minor Aquifers in CAPCOG</vt:lpstr>
      <vt:lpstr>Groundwater Management Areas (GMA)</vt:lpstr>
      <vt:lpstr>Groundwater Management Areas in CAPCOG</vt:lpstr>
      <vt:lpstr>Priority Groundwater Management Areas (PGMA)</vt:lpstr>
      <vt:lpstr>PGMAs in CAPCOG</vt:lpstr>
      <vt:lpstr>Groundwater Conservation Districts (GCD)</vt:lpstr>
      <vt:lpstr>GCDs in CAPCOG</vt:lpstr>
      <vt:lpstr>Areas in CAPCOG without a GCD</vt:lpstr>
      <vt:lpstr>Existing Groundwater Supply by Aquifer</vt:lpstr>
      <vt:lpstr>Existing Groundwater Supply by County</vt:lpstr>
      <vt:lpstr>Future Groundwater Demands by Aquifer</vt:lpstr>
      <vt:lpstr>Future Groundwater Demands by County</vt:lpstr>
      <vt:lpstr>Summary</vt:lpstr>
      <vt:lpstr>Thank you</vt:lpstr>
    </vt:vector>
  </TitlesOfParts>
  <Company>CAPCOG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Area Homebuilders  May 31, 2012</dc:title>
  <dc:creator>bavoights</dc:creator>
  <cp:lastModifiedBy>Alepuz, Christiane</cp:lastModifiedBy>
  <cp:revision>693</cp:revision>
  <dcterms:created xsi:type="dcterms:W3CDTF">2012-05-24T18:40:35Z</dcterms:created>
  <dcterms:modified xsi:type="dcterms:W3CDTF">2018-08-22T21:01:54Z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JYZCVNW5XNE2-63-5</vt:lpwstr>
  </property>
  <property fmtid="{D5CDD505-2E9C-101B-9397-08002B2CF9AE}" pid="3" name="_dlc_DocIdItemGuid">
    <vt:lpwstr>6f119072-b32a-4841-8b51-a8caac736c09</vt:lpwstr>
  </property>
  <property fmtid="{D5CDD505-2E9C-101B-9397-08002B2CF9AE}" pid="4" name="_dlc_DocIdUrl">
    <vt:lpwstr>http://share2/_layouts/DocIdRedir.aspx?ID=JYZCVNW5XNE2-63-5, JYZCVNW5XNE2-63-5</vt:lpwstr>
  </property>
  <property fmtid="{D5CDD505-2E9C-101B-9397-08002B2CF9AE}" pid="5" name="ContentTypeId">
    <vt:lpwstr>0x01010074E7C7D912563544AFC2705E45B7D1A8</vt:lpwstr>
  </property>
</Properties>
</file>