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63" r:id="rId6"/>
    <p:sldMasterId id="2147483674" r:id="rId7"/>
    <p:sldMasterId id="2147483686" r:id="rId8"/>
  </p:sldMasterIdLst>
  <p:notesMasterIdLst>
    <p:notesMasterId r:id="rId24"/>
  </p:notesMasterIdLst>
  <p:handoutMasterIdLst>
    <p:handoutMasterId r:id="rId25"/>
  </p:handoutMasterIdLst>
  <p:sldIdLst>
    <p:sldId id="256" r:id="rId9"/>
    <p:sldId id="278" r:id="rId10"/>
    <p:sldId id="289" r:id="rId11"/>
    <p:sldId id="288" r:id="rId12"/>
    <p:sldId id="281" r:id="rId13"/>
    <p:sldId id="279" r:id="rId14"/>
    <p:sldId id="286" r:id="rId15"/>
    <p:sldId id="285" r:id="rId16"/>
    <p:sldId id="287" r:id="rId17"/>
    <p:sldId id="282" r:id="rId18"/>
    <p:sldId id="283" r:id="rId19"/>
    <p:sldId id="284" r:id="rId20"/>
    <p:sldId id="290" r:id="rId21"/>
    <p:sldId id="277" r:id="rId22"/>
    <p:sldId id="276" r:id="rId23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66785" autoAdjust="0"/>
  </p:normalViewPr>
  <p:slideViewPr>
    <p:cSldViewPr>
      <p:cViewPr varScale="1">
        <p:scale>
          <a:sx n="77" d="100"/>
          <a:sy n="77" d="100"/>
        </p:scale>
        <p:origin x="22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46" y="-90"/>
      </p:cViewPr>
      <p:guideLst>
        <p:guide orient="horz" pos="291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125755</c:v>
                </c:pt>
                <c:pt idx="1">
                  <c:v>136295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6-44B4-9CCD-034B2BA5F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158023</c:v>
                </c:pt>
                <c:pt idx="1">
                  <c:v>196154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6-44B4-9CCD-034B2BA5F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201346</c:v>
                </c:pt>
                <c:pt idx="1">
                  <c:v>221638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6-44B4-9CCD-034B2BA5F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>
                  <c:v>231132</c:v>
                </c:pt>
                <c:pt idx="1">
                  <c:v>275142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66-44B4-9CCD-034B2BA5F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Sheet1!$F$2:$F$3</c:f>
              <c:numCache>
                <c:formatCode>#,##0</c:formatCode>
                <c:ptCount val="2"/>
                <c:pt idx="0">
                  <c:v>269284</c:v>
                </c:pt>
                <c:pt idx="1">
                  <c:v>323997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6-44B4-9CCD-034B2BA5FF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Demand Reduction and Reuse</c:v>
                </c:pt>
                <c:pt idx="1">
                  <c:v>Surface Water and Ground Water</c:v>
                </c:pt>
              </c:strCache>
            </c:strRef>
          </c:cat>
          <c:val>
            <c:numRef>
              <c:f>Sheet1!$G$2:$G$3</c:f>
              <c:numCache>
                <c:formatCode>#,##0</c:formatCode>
                <c:ptCount val="2"/>
                <c:pt idx="0">
                  <c:v>310108</c:v>
                </c:pt>
                <c:pt idx="1">
                  <c:v>379100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66-44B4-9CCD-034B2BA5F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992000"/>
        <c:axId val="144106048"/>
      </c:barChart>
      <c:catAx>
        <c:axId val="1729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06048"/>
        <c:crosses val="autoZero"/>
        <c:auto val="1"/>
        <c:lblAlgn val="ctr"/>
        <c:lblOffset val="100"/>
        <c:noMultiLvlLbl val="0"/>
      </c:catAx>
      <c:valAx>
        <c:axId val="1441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Acre-Feet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u="sng" dirty="0" smtClean="0"/>
              <a:t>Acre-Feet</a:t>
            </a:r>
            <a:r>
              <a:rPr lang="en-US" sz="3200" b="1" u="sng" dirty="0"/>
              <a:t>,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B2B-46CA-AB30-A97E82784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B-46CA-AB30-A97E82784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B2B-46CA-AB30-A97E827846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2B-46CA-AB30-A97E827846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B2B-46CA-AB30-A97E827846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0A1-403E-9A93-92A7CA36B98D}"/>
              </c:ext>
            </c:extLst>
          </c:dPt>
          <c:dLbls>
            <c:dLbl>
              <c:idx val="0"/>
              <c:layout>
                <c:manualLayout>
                  <c:x val="7.6388888888888895E-2"/>
                  <c:y val="3.65740740740740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ASR</a:t>
                    </a:r>
                    <a:endParaRPr lang="en-US" baseline="0" dirty="0"/>
                  </a:p>
                  <a:p>
                    <a:fld id="{DBAEB219-3C10-4E0E-BED6-39C0F2BE351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2B-46CA-AB30-A97E82784622}"/>
                </c:ext>
              </c:extLst>
            </c:dLbl>
            <c:dLbl>
              <c:idx val="1"/>
              <c:layout>
                <c:manualLayout>
                  <c:x val="0.14444444444444424"/>
                  <c:y val="0.148875583260425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2B-46CA-AB30-A97E82784622}"/>
                </c:ext>
              </c:extLst>
            </c:dLbl>
            <c:dLbl>
              <c:idx val="2"/>
              <c:layout>
                <c:manualLayout>
                  <c:x val="1.2500000000000001E-2"/>
                  <c:y val="7.14285714285714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2B-46CA-AB30-A97E82784622}"/>
                </c:ext>
              </c:extLst>
            </c:dLbl>
            <c:dLbl>
              <c:idx val="3"/>
              <c:layout>
                <c:manualLayout>
                  <c:x val="4.3055446194225827E-2"/>
                  <c:y val="-0.114285714285714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2B-46CA-AB30-A97E82784622}"/>
                </c:ext>
              </c:extLst>
            </c:dLbl>
            <c:dLbl>
              <c:idx val="4"/>
              <c:layout>
                <c:manualLayout>
                  <c:x val="8.3333333333333332E-3"/>
                  <c:y val="-1.66666666666666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2B-46CA-AB30-A97E82784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'[COnseration and Reuse SWP.xlsx]Sheet1'!$M$11:$M$16</c:f>
              <c:strCache>
                <c:ptCount val="6"/>
                <c:pt idx="0">
                  <c:v>Aquifer Storage and Recovery</c:v>
                </c:pt>
                <c:pt idx="1">
                  <c:v>Groundwater Desalination</c:v>
                </c:pt>
                <c:pt idx="2">
                  <c:v>Groundwater Wells &amp; Other</c:v>
                </c:pt>
                <c:pt idx="3">
                  <c:v>New Major Reservoir</c:v>
                </c:pt>
                <c:pt idx="4">
                  <c:v>Other Strategies</c:v>
                </c:pt>
                <c:pt idx="5">
                  <c:v>Other Surface Water</c:v>
                </c:pt>
              </c:strCache>
            </c:strRef>
          </c:cat>
          <c:val>
            <c:numRef>
              <c:f>'[COnseration and Reuse SWP.xlsx]Sheet1'!$N$11:$N$16</c:f>
              <c:numCache>
                <c:formatCode>0</c:formatCode>
                <c:ptCount val="6"/>
                <c:pt idx="0" formatCode="_(* #,##0_);_(* \(#,##0\);_(* &quot;-&quot;??_);_(@_)">
                  <c:v>15855</c:v>
                </c:pt>
                <c:pt idx="1">
                  <c:v>0</c:v>
                </c:pt>
                <c:pt idx="2" formatCode="_(* #,##0_);_(* \(#,##0\);_(* &quot;-&quot;??_);_(@_)">
                  <c:v>28726</c:v>
                </c:pt>
                <c:pt idx="3" formatCode="_(* #,##0_);_(* \(#,##0\);_(* &quot;-&quot;??_);_(@_)">
                  <c:v>13053</c:v>
                </c:pt>
                <c:pt idx="4" formatCode="_(* #,##0_);_(* \(#,##0\);_(* &quot;-&quot;??_);_(@_)">
                  <c:v>2208</c:v>
                </c:pt>
                <c:pt idx="5" formatCode="_(* #,##0_);_(* \(#,##0\);_(* &quot;-&quot;??_);_(@_)">
                  <c:v>76453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2B-46CA-AB30-A97E8278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sng" baseline="0" dirty="0">
                <a:solidFill>
                  <a:schemeClr val="tx1"/>
                </a:solidFill>
                <a:effectLst/>
              </a:rPr>
              <a:t>Capital </a:t>
            </a:r>
            <a:r>
              <a:rPr lang="en-US" sz="3200" b="1" i="0" u="sng" baseline="0" dirty="0" smtClean="0">
                <a:solidFill>
                  <a:schemeClr val="tx1"/>
                </a:solidFill>
                <a:effectLst/>
              </a:rPr>
              <a:t>Costs by </a:t>
            </a:r>
            <a:r>
              <a:rPr lang="en-US" sz="3200" b="1" i="0" u="sng" baseline="0" dirty="0">
                <a:solidFill>
                  <a:schemeClr val="tx1"/>
                </a:solidFill>
                <a:effectLst/>
              </a:rPr>
              <a:t>2020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F-47EC-915F-E919B53FBAC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F-47EC-915F-E919B53FBAC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F-47EC-915F-E919B53FBAC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F-47EC-915F-E919B53FBAC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1F-47EC-915F-E919B53FBAC6}"/>
              </c:ext>
            </c:extLst>
          </c:dPt>
          <c:dLbls>
            <c:dLbl>
              <c:idx val="0"/>
              <c:layout>
                <c:manualLayout>
                  <c:x val="9.7222222222222127E-2"/>
                  <c:y val="4.08163265306122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1F-47EC-915F-E919B53FBAC6}"/>
                </c:ext>
              </c:extLst>
            </c:dLbl>
            <c:dLbl>
              <c:idx val="2"/>
              <c:layout>
                <c:manualLayout>
                  <c:x val="0.2361111111111111"/>
                  <c:y val="-2.400960384153837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1F-47EC-915F-E919B53FBAC6}"/>
                </c:ext>
              </c:extLst>
            </c:dLbl>
            <c:dLbl>
              <c:idx val="4"/>
              <c:layout>
                <c:manualLayout>
                  <c:x val="-7.3611111111111113E-2"/>
                  <c:y val="8.16326530612244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91F-47EC-915F-E919B53FB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Sheet2!$A$10:$A$14</c:f>
              <c:strCache>
                <c:ptCount val="5"/>
                <c:pt idx="0">
                  <c:v>ASR</c:v>
                </c:pt>
                <c:pt idx="1">
                  <c:v>Groundwater Wells &amp; Other</c:v>
                </c:pt>
                <c:pt idx="2">
                  <c:v>New Major Reservoir</c:v>
                </c:pt>
                <c:pt idx="3">
                  <c:v>Other Strategies</c:v>
                </c:pt>
                <c:pt idx="4">
                  <c:v>Other Surface Water</c:v>
                </c:pt>
              </c:strCache>
            </c:strRef>
          </c:cat>
          <c:val>
            <c:numRef>
              <c:f>Sheet2!$B$10:$B$14</c:f>
              <c:numCache>
                <c:formatCode>_("$"* #,##0_);_("$"* \(#,##0\);_("$"* "-"??_);_(@_)</c:formatCode>
                <c:ptCount val="5"/>
                <c:pt idx="0">
                  <c:v>312316000</c:v>
                </c:pt>
                <c:pt idx="1">
                  <c:v>863644000</c:v>
                </c:pt>
                <c:pt idx="2">
                  <c:v>516593000</c:v>
                </c:pt>
                <c:pt idx="3">
                  <c:v>707263000</c:v>
                </c:pt>
                <c:pt idx="4">
                  <c:v>465298661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1F-47EC-915F-E919B53FB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sng" baseline="0" dirty="0">
                <a:solidFill>
                  <a:schemeClr val="tx1"/>
                </a:solidFill>
                <a:effectLst/>
              </a:rPr>
              <a:t>Acre-Feet, 2070</a:t>
            </a:r>
            <a:endParaRPr lang="en-US" sz="32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PowerPoint]Sheet1'!$M$11:$M$16</c:f>
              <c:strCache>
                <c:ptCount val="6"/>
                <c:pt idx="0">
                  <c:v>ASR</c:v>
                </c:pt>
                <c:pt idx="1">
                  <c:v>Groundwater Desalination</c:v>
                </c:pt>
                <c:pt idx="2">
                  <c:v>Groundwater Wells &amp; Other</c:v>
                </c:pt>
                <c:pt idx="3">
                  <c:v>New Major Reservoir</c:v>
                </c:pt>
                <c:pt idx="4">
                  <c:v>Other Strategies</c:v>
                </c:pt>
                <c:pt idx="5">
                  <c:v>Other Surface Water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F-4A5A-9755-D00802F51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F-4A5A-9755-D00802F51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6F-4A5A-9755-D00802F51C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6F-4A5A-9755-D00802F51C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6F-4A5A-9755-D00802F51C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6F-4A5A-9755-D00802F51C3D}"/>
              </c:ext>
            </c:extLst>
          </c:dPt>
          <c:dLbls>
            <c:dLbl>
              <c:idx val="1"/>
              <c:layout>
                <c:manualLayout>
                  <c:x val="8.8888888888888892E-2"/>
                  <c:y val="-4.694834812976449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6F-4A5A-9755-D00802F51C3D}"/>
                </c:ext>
              </c:extLst>
            </c:dLbl>
            <c:dLbl>
              <c:idx val="3"/>
              <c:layout>
                <c:manualLayout>
                  <c:x val="-0.14861111111111114"/>
                  <c:y val="-2.3474174064882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6F-4A5A-9755-D00802F51C3D}"/>
                </c:ext>
              </c:extLst>
            </c:dLbl>
            <c:dLbl>
              <c:idx val="5"/>
              <c:layout>
                <c:manualLayout>
                  <c:x val="-1.1111111111111112E-2"/>
                  <c:y val="3.75586785038115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6F-4A5A-9755-D00802F51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PowerPoint]Sheet1'!$M$11:$M$16</c:f>
              <c:strCache>
                <c:ptCount val="6"/>
                <c:pt idx="0">
                  <c:v>ASR</c:v>
                </c:pt>
                <c:pt idx="1">
                  <c:v>Groundwater Desalination</c:v>
                </c:pt>
                <c:pt idx="2">
                  <c:v>Groundwater Wells &amp; Other</c:v>
                </c:pt>
                <c:pt idx="3">
                  <c:v>New Major Reservoir</c:v>
                </c:pt>
                <c:pt idx="4">
                  <c:v>Other Strategies</c:v>
                </c:pt>
                <c:pt idx="5">
                  <c:v>Other Surface Water</c:v>
                </c:pt>
              </c:strCache>
            </c:strRef>
          </c:cat>
          <c:val>
            <c:numRef>
              <c:f>'[Chart in Microsoft PowerPoint]Sheet1'!$O$11:$O$16</c:f>
              <c:numCache>
                <c:formatCode>_(* #,##0_);_(* \(#,##0\);_(* "-"??_);_(@_)</c:formatCode>
                <c:ptCount val="6"/>
                <c:pt idx="0">
                  <c:v>73553</c:v>
                </c:pt>
                <c:pt idx="1">
                  <c:v>641</c:v>
                </c:pt>
                <c:pt idx="2">
                  <c:v>68207</c:v>
                </c:pt>
                <c:pt idx="3">
                  <c:v>122418</c:v>
                </c:pt>
                <c:pt idx="4">
                  <c:v>18689</c:v>
                </c:pt>
                <c:pt idx="5">
                  <c:v>95592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6F-4A5A-9755-D00802F51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u="sng" dirty="0">
                <a:solidFill>
                  <a:schemeClr val="tx1"/>
                </a:solidFill>
              </a:rPr>
              <a:t>Capital </a:t>
            </a:r>
            <a:r>
              <a:rPr lang="en-US" sz="3200" b="1" u="sng" dirty="0" smtClean="0">
                <a:solidFill>
                  <a:schemeClr val="tx1"/>
                </a:solidFill>
              </a:rPr>
              <a:t>Costs, 2030-2070</a:t>
            </a:r>
            <a:endParaRPr lang="en-US" sz="3200" b="1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2-4290-A907-ABD47681B5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2-4290-A907-ABD47681B5F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12-4290-A907-ABD47681B5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12-4290-A907-ABD47681B5F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12-4290-A907-ABD47681B5F3}"/>
              </c:ext>
            </c:extLst>
          </c:dPt>
          <c:dLbls>
            <c:dLbl>
              <c:idx val="0"/>
              <c:layout>
                <c:manualLayout>
                  <c:x val="8.6218884717007269E-2"/>
                  <c:y val="-5.0420073541227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67645580597793"/>
                      <c:h val="0.11272509003601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12-4290-A907-ABD47681B5F3}"/>
                </c:ext>
              </c:extLst>
            </c:dLbl>
            <c:dLbl>
              <c:idx val="1"/>
              <c:layout>
                <c:manualLayout>
                  <c:x val="4.1718815185648725E-2"/>
                  <c:y val="2.88115246098440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12-4290-A907-ABD47681B5F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12-4290-A907-ABD47681B5F3}"/>
                </c:ext>
              </c:extLst>
            </c:dLbl>
            <c:dLbl>
              <c:idx val="4"/>
              <c:layout>
                <c:manualLayout>
                  <c:x val="3.1984424975663922E-2"/>
                  <c:y val="-0.17286914765906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12-4290-A907-ABD47681B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Sheet2!$A$10:$A$14</c:f>
              <c:strCache>
                <c:ptCount val="5"/>
                <c:pt idx="0">
                  <c:v>ASR</c:v>
                </c:pt>
                <c:pt idx="1">
                  <c:v>Groundwater Wells &amp; Other</c:v>
                </c:pt>
                <c:pt idx="2">
                  <c:v>New Major Reservoir</c:v>
                </c:pt>
                <c:pt idx="3">
                  <c:v>Other Strategies</c:v>
                </c:pt>
                <c:pt idx="4">
                  <c:v>Other Surface Water</c:v>
                </c:pt>
              </c:strCache>
            </c:strRef>
          </c:cat>
          <c:val>
            <c:numRef>
              <c:f>Sheet2!$H$10:$H$14</c:f>
              <c:numCache>
                <c:formatCode>_("$"* #,##0_);_("$"* \(#,##0\);_("$"* "-"??_);_(@_)</c:formatCode>
                <c:ptCount val="5"/>
                <c:pt idx="0">
                  <c:v>28000000</c:v>
                </c:pt>
                <c:pt idx="1">
                  <c:v>98038000</c:v>
                </c:pt>
                <c:pt idx="2">
                  <c:v>711630000</c:v>
                </c:pt>
                <c:pt idx="3">
                  <c:v>0</c:v>
                </c:pt>
                <c:pt idx="4">
                  <c:v>68115674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12-4290-A907-ABD47681B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Sheet2!$M$2:$M$11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425</c:v>
                </c:pt>
                <c:pt idx="2">
                  <c:v>5298</c:v>
                </c:pt>
                <c:pt idx="3">
                  <c:v>2806</c:v>
                </c:pt>
                <c:pt idx="4">
                  <c:v>8000</c:v>
                </c:pt>
                <c:pt idx="5">
                  <c:v>474</c:v>
                </c:pt>
                <c:pt idx="6">
                  <c:v>0</c:v>
                </c:pt>
                <c:pt idx="7">
                  <c:v>425</c:v>
                </c:pt>
                <c:pt idx="8">
                  <c:v>42852</c:v>
                </c:pt>
                <c:pt idx="9">
                  <c:v>47289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C-4638-9429-2A108429B53F}"/>
            </c:ext>
          </c:extLst>
        </c:ser>
        <c:ser>
          <c:idx val="1"/>
          <c:order val="1"/>
          <c:tx>
            <c:strRef>
              <c:f>Sheet2!$N$1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Sheet2!$N$2:$N$11</c:f>
              <c:numCache>
                <c:formatCode>_(* #,##0_);_(* \(#,##0\);_(* "-"??_);_(@_)</c:formatCode>
                <c:ptCount val="10"/>
                <c:pt idx="0">
                  <c:v>3452</c:v>
                </c:pt>
                <c:pt idx="1">
                  <c:v>425</c:v>
                </c:pt>
                <c:pt idx="2">
                  <c:v>12247</c:v>
                </c:pt>
                <c:pt idx="3">
                  <c:v>2810</c:v>
                </c:pt>
                <c:pt idx="4">
                  <c:v>9000</c:v>
                </c:pt>
                <c:pt idx="5">
                  <c:v>1021</c:v>
                </c:pt>
                <c:pt idx="6">
                  <c:v>0</c:v>
                </c:pt>
                <c:pt idx="7">
                  <c:v>475</c:v>
                </c:pt>
                <c:pt idx="8">
                  <c:v>66914</c:v>
                </c:pt>
                <c:pt idx="9">
                  <c:v>60008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C-4638-9429-2A108429B53F}"/>
            </c:ext>
          </c:extLst>
        </c:ser>
        <c:ser>
          <c:idx val="2"/>
          <c:order val="2"/>
          <c:tx>
            <c:strRef>
              <c:f>Sheet2!$O$1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Sheet2!$O$2:$O$11</c:f>
              <c:numCache>
                <c:formatCode>_(* #,##0_);_(* \(#,##0\);_(* "-"??_);_(@_)</c:formatCode>
                <c:ptCount val="10"/>
                <c:pt idx="0">
                  <c:v>8371</c:v>
                </c:pt>
                <c:pt idx="1">
                  <c:v>425</c:v>
                </c:pt>
                <c:pt idx="2">
                  <c:v>12571</c:v>
                </c:pt>
                <c:pt idx="3">
                  <c:v>2827</c:v>
                </c:pt>
                <c:pt idx="4">
                  <c:v>11000</c:v>
                </c:pt>
                <c:pt idx="5">
                  <c:v>5934</c:v>
                </c:pt>
                <c:pt idx="6">
                  <c:v>0</c:v>
                </c:pt>
                <c:pt idx="7">
                  <c:v>475</c:v>
                </c:pt>
                <c:pt idx="8">
                  <c:v>70877</c:v>
                </c:pt>
                <c:pt idx="9">
                  <c:v>63759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C-4638-9429-2A108429B53F}"/>
            </c:ext>
          </c:extLst>
        </c:ser>
        <c:ser>
          <c:idx val="3"/>
          <c:order val="3"/>
          <c:tx>
            <c:strRef>
              <c:f>Sheet2!$P$1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Sheet2!$P$2:$P$11</c:f>
              <c:numCache>
                <c:formatCode>_(* #,##0_);_(* \(#,##0\);_(* "-"??_);_(@_)</c:formatCode>
                <c:ptCount val="10"/>
                <c:pt idx="0">
                  <c:v>10778</c:v>
                </c:pt>
                <c:pt idx="1">
                  <c:v>425</c:v>
                </c:pt>
                <c:pt idx="2">
                  <c:v>12868</c:v>
                </c:pt>
                <c:pt idx="3">
                  <c:v>3181</c:v>
                </c:pt>
                <c:pt idx="4">
                  <c:v>13000</c:v>
                </c:pt>
                <c:pt idx="5">
                  <c:v>8024</c:v>
                </c:pt>
                <c:pt idx="6">
                  <c:v>0</c:v>
                </c:pt>
                <c:pt idx="7">
                  <c:v>475</c:v>
                </c:pt>
                <c:pt idx="8">
                  <c:v>102956</c:v>
                </c:pt>
                <c:pt idx="9">
                  <c:v>70282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FC-4638-9429-2A108429B53F}"/>
            </c:ext>
          </c:extLst>
        </c:ser>
        <c:ser>
          <c:idx val="4"/>
          <c:order val="4"/>
          <c:tx>
            <c:strRef>
              <c:f>Sheet2!$Q$1</c:f>
              <c:strCache>
                <c:ptCount val="1"/>
                <c:pt idx="0">
                  <c:v>2060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Sheet2!$Q$2:$Q$11</c:f>
              <c:numCache>
                <c:formatCode>_(* #,##0_);_(* \(#,##0\);_(* "-"??_);_(@_)</c:formatCode>
                <c:ptCount val="10"/>
                <c:pt idx="0">
                  <c:v>15696</c:v>
                </c:pt>
                <c:pt idx="1">
                  <c:v>425</c:v>
                </c:pt>
                <c:pt idx="2">
                  <c:v>13348</c:v>
                </c:pt>
                <c:pt idx="3">
                  <c:v>3652</c:v>
                </c:pt>
                <c:pt idx="4">
                  <c:v>15000</c:v>
                </c:pt>
                <c:pt idx="5">
                  <c:v>14659</c:v>
                </c:pt>
                <c:pt idx="6">
                  <c:v>0</c:v>
                </c:pt>
                <c:pt idx="7">
                  <c:v>475</c:v>
                </c:pt>
                <c:pt idx="8">
                  <c:v>113822</c:v>
                </c:pt>
                <c:pt idx="9">
                  <c:v>83531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C-4638-9429-2A108429B53F}"/>
            </c:ext>
          </c:extLst>
        </c:ser>
        <c:ser>
          <c:idx val="5"/>
          <c:order val="5"/>
          <c:tx>
            <c:strRef>
              <c:f>Sheet2!$R$1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Sheet2!$R$2:$R$11</c:f>
              <c:numCache>
                <c:formatCode>_(* #,##0_);_(* \(#,##0\);_(* "-"??_);_(@_)</c:formatCode>
                <c:ptCount val="10"/>
                <c:pt idx="0">
                  <c:v>20619</c:v>
                </c:pt>
                <c:pt idx="1">
                  <c:v>425</c:v>
                </c:pt>
                <c:pt idx="2">
                  <c:v>13402</c:v>
                </c:pt>
                <c:pt idx="3">
                  <c:v>4300</c:v>
                </c:pt>
                <c:pt idx="4">
                  <c:v>17000</c:v>
                </c:pt>
                <c:pt idx="5">
                  <c:v>21916</c:v>
                </c:pt>
                <c:pt idx="6">
                  <c:v>0</c:v>
                </c:pt>
                <c:pt idx="7">
                  <c:v>475</c:v>
                </c:pt>
                <c:pt idx="8">
                  <c:v>127957</c:v>
                </c:pt>
                <c:pt idx="9">
                  <c:v>102014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FC-4638-9429-2A108429B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537640"/>
        <c:axId val="584538296"/>
      </c:barChart>
      <c:catAx>
        <c:axId val="58453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38296"/>
        <c:crosses val="autoZero"/>
        <c:auto val="1"/>
        <c:lblAlgn val="ctr"/>
        <c:lblOffset val="100"/>
        <c:noMultiLvlLbl val="0"/>
      </c:catAx>
      <c:valAx>
        <c:axId val="58453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Acre-Feet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3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536111111111112"/>
          <c:y val="0.8875774765907638"/>
          <c:w val="0.43761100174978129"/>
          <c:h val="5.377012100683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Sheet3!$M$2:$M$11</c:f>
              <c:numCache>
                <c:formatCode>_(* #,##0_);_(* \(#,##0\);_(* "-"??_);_(@_)</c:formatCode>
                <c:ptCount val="10"/>
                <c:pt idx="0">
                  <c:v>3625</c:v>
                </c:pt>
                <c:pt idx="1">
                  <c:v>175</c:v>
                </c:pt>
                <c:pt idx="2">
                  <c:v>1680</c:v>
                </c:pt>
                <c:pt idx="3">
                  <c:v>0</c:v>
                </c:pt>
                <c:pt idx="4">
                  <c:v>6316</c:v>
                </c:pt>
                <c:pt idx="5">
                  <c:v>4571</c:v>
                </c:pt>
                <c:pt idx="6">
                  <c:v>0</c:v>
                </c:pt>
                <c:pt idx="7">
                  <c:v>200</c:v>
                </c:pt>
                <c:pt idx="8">
                  <c:v>500</c:v>
                </c:pt>
                <c:pt idx="9">
                  <c:v>11659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8-4E34-9E5F-C1085E1B7A4F}"/>
            </c:ext>
          </c:extLst>
        </c:ser>
        <c:ser>
          <c:idx val="1"/>
          <c:order val="1"/>
          <c:tx>
            <c:strRef>
              <c:f>Sheet3!$N$1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Sheet3!$N$2:$N$11</c:f>
              <c:numCache>
                <c:formatCode>_(* #,##0_);_(* \(#,##0\);_(* "-"??_);_(@_)</c:formatCode>
                <c:ptCount val="10"/>
                <c:pt idx="0">
                  <c:v>3853</c:v>
                </c:pt>
                <c:pt idx="1">
                  <c:v>175</c:v>
                </c:pt>
                <c:pt idx="2">
                  <c:v>2180</c:v>
                </c:pt>
                <c:pt idx="3">
                  <c:v>31</c:v>
                </c:pt>
                <c:pt idx="4">
                  <c:v>5892</c:v>
                </c:pt>
                <c:pt idx="5">
                  <c:v>14222</c:v>
                </c:pt>
                <c:pt idx="6">
                  <c:v>0</c:v>
                </c:pt>
                <c:pt idx="7">
                  <c:v>200</c:v>
                </c:pt>
                <c:pt idx="8">
                  <c:v>1600</c:v>
                </c:pt>
                <c:pt idx="9">
                  <c:v>11649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8-4E34-9E5F-C1085E1B7A4F}"/>
            </c:ext>
          </c:extLst>
        </c:ser>
        <c:ser>
          <c:idx val="2"/>
          <c:order val="2"/>
          <c:tx>
            <c:strRef>
              <c:f>Sheet3!$O$1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Sheet3!$O$2:$O$11</c:f>
              <c:numCache>
                <c:formatCode>_(* #,##0_);_(* \(#,##0\);_(* "-"??_);_(@_)</c:formatCode>
                <c:ptCount val="10"/>
                <c:pt idx="0">
                  <c:v>5246</c:v>
                </c:pt>
                <c:pt idx="1">
                  <c:v>175</c:v>
                </c:pt>
                <c:pt idx="2">
                  <c:v>2680</c:v>
                </c:pt>
                <c:pt idx="3">
                  <c:v>66</c:v>
                </c:pt>
                <c:pt idx="4">
                  <c:v>5404</c:v>
                </c:pt>
                <c:pt idx="5">
                  <c:v>17187</c:v>
                </c:pt>
                <c:pt idx="6">
                  <c:v>0</c:v>
                </c:pt>
                <c:pt idx="7">
                  <c:v>200</c:v>
                </c:pt>
                <c:pt idx="8">
                  <c:v>2800</c:v>
                </c:pt>
                <c:pt idx="9">
                  <c:v>11641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8-4E34-9E5F-C1085E1B7A4F}"/>
            </c:ext>
          </c:extLst>
        </c:ser>
        <c:ser>
          <c:idx val="3"/>
          <c:order val="3"/>
          <c:tx>
            <c:strRef>
              <c:f>Sheet3!$P$1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Sheet3!$P$2:$P$11</c:f>
              <c:numCache>
                <c:formatCode>_(* #,##0_);_(* \(#,##0\);_(* "-"??_);_(@_)</c:formatCode>
                <c:ptCount val="10"/>
                <c:pt idx="0">
                  <c:v>5277</c:v>
                </c:pt>
                <c:pt idx="1">
                  <c:v>285</c:v>
                </c:pt>
                <c:pt idx="2">
                  <c:v>3480</c:v>
                </c:pt>
                <c:pt idx="3">
                  <c:v>316</c:v>
                </c:pt>
                <c:pt idx="4">
                  <c:v>4948</c:v>
                </c:pt>
                <c:pt idx="5">
                  <c:v>21287</c:v>
                </c:pt>
                <c:pt idx="6">
                  <c:v>0</c:v>
                </c:pt>
                <c:pt idx="7">
                  <c:v>200</c:v>
                </c:pt>
                <c:pt idx="8">
                  <c:v>3800</c:v>
                </c:pt>
                <c:pt idx="9">
                  <c:v>13560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E34-9E5F-C1085E1B7A4F}"/>
            </c:ext>
          </c:extLst>
        </c:ser>
        <c:ser>
          <c:idx val="4"/>
          <c:order val="4"/>
          <c:tx>
            <c:strRef>
              <c:f>Sheet3!$Q$1</c:f>
              <c:strCache>
                <c:ptCount val="1"/>
                <c:pt idx="0">
                  <c:v>2060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Sheet3!$Q$2:$Q$11</c:f>
              <c:numCache>
                <c:formatCode>_(* #,##0_);_(* \(#,##0\);_(* "-"??_);_(@_)</c:formatCode>
                <c:ptCount val="10"/>
                <c:pt idx="0">
                  <c:v>5850</c:v>
                </c:pt>
                <c:pt idx="1">
                  <c:v>285</c:v>
                </c:pt>
                <c:pt idx="2">
                  <c:v>4480</c:v>
                </c:pt>
                <c:pt idx="3">
                  <c:v>590</c:v>
                </c:pt>
                <c:pt idx="4">
                  <c:v>4674</c:v>
                </c:pt>
                <c:pt idx="5">
                  <c:v>27571</c:v>
                </c:pt>
                <c:pt idx="6">
                  <c:v>0</c:v>
                </c:pt>
                <c:pt idx="7">
                  <c:v>200</c:v>
                </c:pt>
                <c:pt idx="8">
                  <c:v>3800</c:v>
                </c:pt>
                <c:pt idx="9">
                  <c:v>15939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8-4E34-9E5F-C1085E1B7A4F}"/>
            </c:ext>
          </c:extLst>
        </c:ser>
        <c:ser>
          <c:idx val="5"/>
          <c:order val="5"/>
          <c:tx>
            <c:strRef>
              <c:f>Sheet3!$R$1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Sheet3!$L$2:$L$11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Sheet3!$R$2:$R$11</c:f>
              <c:numCache>
                <c:formatCode>_(* #,##0_);_(* \(#,##0\);_(* "-"??_);_(@_)</c:formatCode>
                <c:ptCount val="10"/>
                <c:pt idx="0">
                  <c:v>5665</c:v>
                </c:pt>
                <c:pt idx="1">
                  <c:v>285</c:v>
                </c:pt>
                <c:pt idx="2">
                  <c:v>4980</c:v>
                </c:pt>
                <c:pt idx="3">
                  <c:v>864</c:v>
                </c:pt>
                <c:pt idx="4">
                  <c:v>4674</c:v>
                </c:pt>
                <c:pt idx="5">
                  <c:v>32293</c:v>
                </c:pt>
                <c:pt idx="6">
                  <c:v>0</c:v>
                </c:pt>
                <c:pt idx="7">
                  <c:v>200</c:v>
                </c:pt>
                <c:pt idx="8">
                  <c:v>3800</c:v>
                </c:pt>
                <c:pt idx="9">
                  <c:v>18231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E8-4E34-9E5F-C1085E1B7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72416"/>
        <c:axId val="125873728"/>
      </c:barChart>
      <c:catAx>
        <c:axId val="1258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73728"/>
        <c:crosses val="autoZero"/>
        <c:auto val="1"/>
        <c:lblAlgn val="ctr"/>
        <c:lblOffset val="100"/>
        <c:noMultiLvlLbl val="0"/>
      </c:catAx>
      <c:valAx>
        <c:axId val="1258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Acre-Feet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58333333333341"/>
          <c:y val="0.8875774765907638"/>
          <c:w val="0.43761100174978129"/>
          <c:h val="5.377012100683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Sheet6!$B$29:$B$38</c:f>
              <c:numCache>
                <c:formatCode>0%</c:formatCode>
                <c:ptCount val="10"/>
                <c:pt idx="0">
                  <c:v>0.10302978626648476</c:v>
                </c:pt>
                <c:pt idx="1">
                  <c:v>0.22590361445783133</c:v>
                </c:pt>
                <c:pt idx="2">
                  <c:v>0.3719417941474335</c:v>
                </c:pt>
                <c:pt idx="3">
                  <c:v>0.353445018264265</c:v>
                </c:pt>
                <c:pt idx="4">
                  <c:v>0.31336324833096202</c:v>
                </c:pt>
                <c:pt idx="5">
                  <c:v>0.13270379040955363</c:v>
                </c:pt>
                <c:pt idx="6">
                  <c:v>0</c:v>
                </c:pt>
                <c:pt idx="7">
                  <c:v>6.5796399621012733E-2</c:v>
                </c:pt>
                <c:pt idx="8">
                  <c:v>0.14913122598444428</c:v>
                </c:pt>
                <c:pt idx="9">
                  <c:v>0.50554445425932437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6-45F6-B326-69D0A7A51DD1}"/>
            </c:ext>
          </c:extLst>
        </c:ser>
        <c:ser>
          <c:idx val="1"/>
          <c:order val="1"/>
          <c:tx>
            <c:strRef>
              <c:f>Sheet6!$C$28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Sheet6!$C$29:$C$38</c:f>
              <c:numCache>
                <c:formatCode>0%</c:formatCode>
                <c:ptCount val="10"/>
                <c:pt idx="0">
                  <c:v>0.15820934312260412</c:v>
                </c:pt>
                <c:pt idx="1">
                  <c:v>0.20526855969893945</c:v>
                </c:pt>
                <c:pt idx="2">
                  <c:v>0.64887109831789147</c:v>
                </c:pt>
                <c:pt idx="3">
                  <c:v>0.31594750889679718</c:v>
                </c:pt>
                <c:pt idx="4">
                  <c:v>0.32643577378342831</c:v>
                </c:pt>
                <c:pt idx="5">
                  <c:v>0.31663896967179062</c:v>
                </c:pt>
                <c:pt idx="6">
                  <c:v>0</c:v>
                </c:pt>
                <c:pt idx="7">
                  <c:v>7.0035277028429141E-2</c:v>
                </c:pt>
                <c:pt idx="8">
                  <c:v>0.19797900406568669</c:v>
                </c:pt>
                <c:pt idx="9">
                  <c:v>0.50480806486836827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6-45F6-B326-69D0A7A51DD1}"/>
            </c:ext>
          </c:extLst>
        </c:ser>
        <c:ser>
          <c:idx val="2"/>
          <c:order val="2"/>
          <c:tx>
            <c:strRef>
              <c:f>Sheet6!$D$28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Sheet6!$D$29:$D$38</c:f>
              <c:numCache>
                <c:formatCode>0%</c:formatCode>
                <c:ptCount val="10"/>
                <c:pt idx="0">
                  <c:v>0.25845085125362993</c:v>
                </c:pt>
                <c:pt idx="1">
                  <c:v>0.19556714471968709</c:v>
                </c:pt>
                <c:pt idx="2">
                  <c:v>0.59481279251170049</c:v>
                </c:pt>
                <c:pt idx="3">
                  <c:v>0.28731750918661236</c:v>
                </c:pt>
                <c:pt idx="4">
                  <c:v>0.34584246921909262</c:v>
                </c:pt>
                <c:pt idx="5">
                  <c:v>0.37671076642335766</c:v>
                </c:pt>
                <c:pt idx="6">
                  <c:v>0</c:v>
                </c:pt>
                <c:pt idx="7">
                  <c:v>7.0584544598975216E-2</c:v>
                </c:pt>
                <c:pt idx="8">
                  <c:v>0.18481996377702301</c:v>
                </c:pt>
                <c:pt idx="9">
                  <c:v>0.43913035881726004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6-45F6-B326-69D0A7A51DD1}"/>
            </c:ext>
          </c:extLst>
        </c:ser>
        <c:ser>
          <c:idx val="3"/>
          <c:order val="3"/>
          <c:tx>
            <c:strRef>
              <c:f>Sheet6!$E$28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Sheet6!$E$29:$E$38</c:f>
              <c:numCache>
                <c:formatCode>0%</c:formatCode>
                <c:ptCount val="10"/>
                <c:pt idx="0">
                  <c:v>0.26093810947861135</c:v>
                </c:pt>
                <c:pt idx="1">
                  <c:v>0.22597071928707829</c:v>
                </c:pt>
                <c:pt idx="2">
                  <c:v>0.57148849891631126</c:v>
                </c:pt>
                <c:pt idx="3">
                  <c:v>0.31248324546510586</c:v>
                </c:pt>
                <c:pt idx="4">
                  <c:v>0.33587843401452205</c:v>
                </c:pt>
                <c:pt idx="5">
                  <c:v>0.39476625947824212</c:v>
                </c:pt>
                <c:pt idx="6">
                  <c:v>0</c:v>
                </c:pt>
                <c:pt idx="7">
                  <c:v>7.154971380114479E-2</c:v>
                </c:pt>
                <c:pt idx="8">
                  <c:v>0.24429737844171059</c:v>
                </c:pt>
                <c:pt idx="9">
                  <c:v>0.41239314137310262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6-45F6-B326-69D0A7A51DD1}"/>
            </c:ext>
          </c:extLst>
        </c:ser>
        <c:ser>
          <c:idx val="4"/>
          <c:order val="4"/>
          <c:tx>
            <c:strRef>
              <c:f>Sheet6!$F$28</c:f>
              <c:strCache>
                <c:ptCount val="1"/>
                <c:pt idx="0">
                  <c:v>2060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Sheet6!$F$29:$F$38</c:f>
              <c:numCache>
                <c:formatCode>0%</c:formatCode>
                <c:ptCount val="10"/>
                <c:pt idx="0">
                  <c:v>0.29353423612435631</c:v>
                </c:pt>
                <c:pt idx="1">
                  <c:v>0.22187499999999999</c:v>
                </c:pt>
                <c:pt idx="2">
                  <c:v>0.56701227657273712</c:v>
                </c:pt>
                <c:pt idx="3">
                  <c:v>0.3431483578708947</c:v>
                </c:pt>
                <c:pt idx="4">
                  <c:v>0.34148542863589815</c:v>
                </c:pt>
                <c:pt idx="5">
                  <c:v>0.45339861070849574</c:v>
                </c:pt>
                <c:pt idx="6">
                  <c:v>0</c:v>
                </c:pt>
                <c:pt idx="7">
                  <c:v>7.0732474064759507E-2</c:v>
                </c:pt>
                <c:pt idx="8">
                  <c:v>0.25002550803503104</c:v>
                </c:pt>
                <c:pt idx="9">
                  <c:v>0.41381003095150931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A6-45F6-B326-69D0A7A51DD1}"/>
            </c:ext>
          </c:extLst>
        </c:ser>
        <c:ser>
          <c:idx val="5"/>
          <c:order val="5"/>
          <c:tx>
            <c:strRef>
              <c:f>Sheet6!$G$28</c:f>
              <c:strCache>
                <c:ptCount val="1"/>
                <c:pt idx="0">
                  <c:v>2070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Sheet6!$A$29:$A$38</c:f>
              <c:strCache>
                <c:ptCount val="10"/>
                <c:pt idx="0">
                  <c:v>Bastrop</c:v>
                </c:pt>
                <c:pt idx="1">
                  <c:v>Blanco</c:v>
                </c:pt>
                <c:pt idx="2">
                  <c:v>Burnet</c:v>
                </c:pt>
                <c:pt idx="3">
                  <c:v>Caldwell</c:v>
                </c:pt>
                <c:pt idx="4">
                  <c:v>Fayette</c:v>
                </c:pt>
                <c:pt idx="5">
                  <c:v>Hays</c:v>
                </c:pt>
                <c:pt idx="6">
                  <c:v>Lee</c:v>
                </c:pt>
                <c:pt idx="7">
                  <c:v>Llano</c:v>
                </c:pt>
                <c:pt idx="8">
                  <c:v>Travis</c:v>
                </c:pt>
                <c:pt idx="9">
                  <c:v>Williamson</c:v>
                </c:pt>
              </c:strCache>
            </c:strRef>
          </c:cat>
          <c:val>
            <c:numRef>
              <c:f>Sheet6!$G$29:$G$38</c:f>
              <c:numCache>
                <c:formatCode>0%</c:formatCode>
                <c:ptCount val="10"/>
                <c:pt idx="0">
                  <c:v>0.29504737102060974</c:v>
                </c:pt>
                <c:pt idx="1">
                  <c:v>0.21974620860414731</c:v>
                </c:pt>
                <c:pt idx="2">
                  <c:v>0.53852463819066032</c:v>
                </c:pt>
                <c:pt idx="3">
                  <c:v>0.38091023087703768</c:v>
                </c:pt>
                <c:pt idx="4">
                  <c:v>0.3462300319488818</c:v>
                </c:pt>
                <c:pt idx="5">
                  <c:v>0.47123099524500811</c:v>
                </c:pt>
                <c:pt idx="6">
                  <c:v>0</c:v>
                </c:pt>
                <c:pt idx="7">
                  <c:v>6.9854082583048746E-2</c:v>
                </c:pt>
                <c:pt idx="8">
                  <c:v>0.2588368186863379</c:v>
                </c:pt>
                <c:pt idx="9">
                  <c:v>0.43092388188073394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A6-45F6-B326-69D0A7A51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1148136"/>
        <c:axId val="701153712"/>
      </c:barChart>
      <c:catAx>
        <c:axId val="70114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53712"/>
        <c:crosses val="autoZero"/>
        <c:auto val="1"/>
        <c:lblAlgn val="ctr"/>
        <c:lblOffset val="100"/>
        <c:noMultiLvlLbl val="0"/>
      </c:catAx>
      <c:valAx>
        <c:axId val="70115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% of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Future Demand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Met by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New Supply Strategies</a:t>
                </a:r>
                <a:endParaRPr lang="en-US" sz="1400" b="1" baseline="0" dirty="0" smtClean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4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80555555555553"/>
          <c:y val="0.89461576487905226"/>
          <c:w val="0.43761100174978129"/>
          <c:h val="5.377012100683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ABAB1-F91D-427A-80EC-FC8D4666305E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15FDF5-09D8-4BF3-9292-817C1C30D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06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7B544-F7EB-43A7-BE47-9F03373F68E8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89438"/>
            <a:ext cx="5505450" cy="415766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9DEB6-531E-448E-ABCE-C5123A95E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10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Surface Water</a:t>
            </a:r>
            <a:r>
              <a:rPr lang="en-US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largest </a:t>
            </a: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WMS</a:t>
            </a:r>
          </a:p>
          <a:p>
            <a:r>
              <a:rPr lang="en-US" sz="1400" dirty="0" smtClean="0"/>
              <a:t>Travis and</a:t>
            </a:r>
            <a:r>
              <a:rPr lang="en-US" sz="1400" baseline="0" dirty="0" smtClean="0"/>
              <a:t> Williamson will use the most acre-feet of new surface water. Blanco, Lee, and Llano do not plan to utilize new surface water.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94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Notice that the max acre-</a:t>
            </a:r>
            <a:r>
              <a:rPr lang="en-US" sz="1400" dirty="0" err="1" smtClean="0"/>
              <a:t>ft</a:t>
            </a:r>
            <a:r>
              <a:rPr lang="en-US" sz="1400" dirty="0" smtClean="0"/>
              <a:t> for</a:t>
            </a:r>
            <a:r>
              <a:rPr lang="en-US" sz="1400" baseline="0" dirty="0" smtClean="0"/>
              <a:t> groundwater </a:t>
            </a:r>
            <a:r>
              <a:rPr lang="en-US" sz="1400" dirty="0" smtClean="0"/>
              <a:t>is 75% less</a:t>
            </a:r>
            <a:r>
              <a:rPr lang="en-US" sz="1400" baseline="0" dirty="0" smtClean="0"/>
              <a:t> than the max surface water.</a:t>
            </a:r>
          </a:p>
          <a:p>
            <a:r>
              <a:rPr lang="en-US" sz="1400" baseline="0" dirty="0" smtClean="0"/>
              <a:t>Hays and Williamson plan to utilize new groundwater supply the most.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13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Remaining</a:t>
            </a:r>
            <a:r>
              <a:rPr lang="en-US" sz="1400" baseline="0" dirty="0" smtClean="0"/>
              <a:t> % = existing supplies + conservation &amp; reuse</a:t>
            </a:r>
          </a:p>
          <a:p>
            <a:r>
              <a:rPr lang="en-US" sz="1400" baseline="0" dirty="0" smtClean="0"/>
              <a:t>Lee County’s demand will be met by existing supplies and future reuse and conservation.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6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These projects make up</a:t>
            </a:r>
            <a:r>
              <a:rPr lang="en-US" sz="1400" baseline="0" dirty="0" smtClean="0"/>
              <a:t> 77% of the new water supply strategies in 2020 and 84% of the new water supply strategies in 2070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1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4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75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demand is being met by existing supplies</a:t>
            </a:r>
          </a:p>
          <a:p>
            <a:pPr rtl="0" fontAlgn="base"/>
            <a:endParaRPr lang="en-US" sz="14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4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demand will be met by existing supplies, new water supplies, and conservation and reuse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12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Water</a:t>
            </a:r>
            <a:r>
              <a:rPr lang="en-US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 significant water resource on which strategies are based.</a:t>
            </a:r>
          </a:p>
          <a:p>
            <a:pPr rtl="0" fontAlgn="base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presentation is about NEW water resources.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6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 Wells and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includes single wells or multiple wells, which may be part of the development of new well fields or expansions of existing well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maximizing the use of existing facilities by increasing production from existing groundwater wells and conveying groundwater supplies from one provider to another through a purchase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96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Surface and ground water constitutes 52% of the water</a:t>
            </a:r>
            <a:r>
              <a:rPr lang="en-US" sz="1400" baseline="0" dirty="0" smtClean="0"/>
              <a:t> supply strategies needed in 2020 and 55% in 2070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50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Other Surface Water accounts for &gt;50% of</a:t>
            </a:r>
            <a:r>
              <a:rPr lang="en-US" sz="1400" baseline="0" dirty="0" smtClean="0"/>
              <a:t> the supply.</a:t>
            </a:r>
          </a:p>
          <a:p>
            <a:r>
              <a:rPr lang="en-US" sz="1400" baseline="0" dirty="0" smtClean="0"/>
              <a:t>Groundwater Wells are the second largest supply.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62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Identified</a:t>
            </a:r>
            <a:r>
              <a:rPr lang="en-US" sz="1400" baseline="0" dirty="0" smtClean="0"/>
              <a:t> costs for projects, not all costs are represented in the state water plan.</a:t>
            </a:r>
            <a:endParaRPr lang="en-US" sz="1400" dirty="0" smtClean="0"/>
          </a:p>
          <a:p>
            <a:r>
              <a:rPr lang="en-US" sz="1400" dirty="0" smtClean="0"/>
              <a:t>Other strategies are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of Austin Rainwater Harvesting</a:t>
            </a:r>
            <a:r>
              <a:rPr lang="en-US" sz="1400" dirty="0" smtClean="0"/>
              <a:t> and Regional Brush Control</a:t>
            </a:r>
          </a:p>
          <a:p>
            <a:r>
              <a:rPr lang="en-US" sz="1400" dirty="0" smtClean="0"/>
              <a:t>Total cost for 2020</a:t>
            </a:r>
            <a:r>
              <a:rPr lang="en-US" sz="1400" baseline="0" dirty="0" smtClean="0"/>
              <a:t> strategies: $2,865,114,661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4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smtClean="0"/>
              <a:t>New major reservoir becomes the largest supply source, with other surface water second.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3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No other strategies</a:t>
            </a:r>
            <a:r>
              <a:rPr lang="en-US" sz="1400" baseline="0" dirty="0" smtClean="0"/>
              <a:t> costs identified.</a:t>
            </a:r>
            <a:endParaRPr lang="en-US" sz="1400" dirty="0" smtClean="0"/>
          </a:p>
          <a:p>
            <a:r>
              <a:rPr lang="en-US" sz="1400" dirty="0" smtClean="0"/>
              <a:t>Total cost: $905,783,674</a:t>
            </a:r>
          </a:p>
          <a:p>
            <a:r>
              <a:rPr lang="en-US" sz="1400" dirty="0" smtClean="0"/>
              <a:t>Cumulative cost for 2020-2070=</a:t>
            </a:r>
            <a:r>
              <a:rPr lang="en-US" sz="1400" baseline="0" dirty="0" smtClean="0"/>
              <a:t> $3,770,898,335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DEB6-531E-448E-ABCE-C5123A95EF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9067800" cy="1905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500" kern="1200" cap="all" dirty="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9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274638"/>
            <a:ext cx="914400" cy="5851525"/>
          </a:xfrm>
          <a:prstGeom prst="rect">
            <a:avLst/>
          </a:prstGeo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FB06-2663-400E-8A2E-BD965817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34000" y="2971800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FA56-2F7C-4D63-90EE-6E1ED29EF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48E0-66CA-4E9F-9432-407AE8FE4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67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43200"/>
            <a:ext cx="731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24F7F-BC77-4C76-BB20-B6926F19E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06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1066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696200" cy="4419600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577AA-8A0F-4E21-925C-78AF36EFF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0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05200" cy="45259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05200" cy="45259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1066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08E6-F888-4554-B15D-55D5986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16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775" y="1535113"/>
            <a:ext cx="36606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775" y="2174875"/>
            <a:ext cx="366062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51C1B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9144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8C17-39DD-42B9-9B05-3843C72A9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0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1066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16471-5EE9-46DE-9894-ED03926D7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09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04800"/>
            <a:ext cx="4038600" cy="5821363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66851"/>
            <a:ext cx="3008313" cy="462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0F716-4558-4AA1-825F-FD0332EA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21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27B25-31EB-425E-BD5E-8E7A5E550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C69D0-68A3-4E00-AD36-DD58891F5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5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B7AE-9D3F-4D6C-BC99-D9BBDEF42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28600" y="1295400"/>
            <a:ext cx="86106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51C1B"/>
              </a:buClr>
              <a:buFont typeface="Arial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‐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Calibri" pitchFamily="34" charset="0"/>
              <a:buChar char="‐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2379E6-E920-47F4-AA7C-8C04D92C0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0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27478-7F0D-4603-A327-845F446EB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1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CAA5-711E-4110-A172-67BF506AF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143000"/>
            <a:ext cx="3008313" cy="781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eaLnBrk="0" hangingPunct="0"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Click to edit Master subtitle style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858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C069-043B-40C3-ADFB-6058BB94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41148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34000"/>
            <a:ext cx="54864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9F4A-E9F4-4D34-91E9-6CC8FD1AE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6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274638"/>
            <a:ext cx="914400" cy="5851525"/>
          </a:xfrm>
          <a:prstGeom prst="rect">
            <a:avLst/>
          </a:prstGeo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82B77-C1D6-439E-961D-8A75B79A4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951038"/>
            <a:ext cx="9144000" cy="182562"/>
          </a:xfrm>
          <a:prstGeom prst="rect">
            <a:avLst/>
          </a:prstGeom>
          <a:solidFill>
            <a:srgbClr val="A30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10" descr="CAPCOG Logo No Tex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5556" r="9402"/>
          <a:stretch>
            <a:fillRect/>
          </a:stretch>
        </p:blipFill>
        <p:spPr bwMode="auto">
          <a:xfrm>
            <a:off x="38100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7"/>
          <p:cNvSpPr txBox="1">
            <a:spLocks noChangeArrowheads="1"/>
          </p:cNvSpPr>
          <p:nvPr userDrawn="1"/>
        </p:nvSpPr>
        <p:spPr bwMode="auto">
          <a:xfrm>
            <a:off x="0" y="63246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rgbClr val="00133A"/>
                </a:solidFill>
                <a:latin typeface="Gill Sans MT" pitchFamily="34" charset="0"/>
                <a:cs typeface="Arial" charset="0"/>
              </a:rPr>
              <a:t>CAPITAL  AREA COUNCIL OF GOVERNMENTS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28600" y="6502400"/>
            <a:ext cx="2133600" cy="0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781800" y="6503988"/>
            <a:ext cx="2133600" cy="0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3756C0EB-12CF-4C7D-89B6-AC57AB3AEA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09638"/>
            <a:ext cx="9144000" cy="182562"/>
          </a:xfrm>
          <a:prstGeom prst="rect">
            <a:avLst/>
          </a:prstGeom>
          <a:solidFill>
            <a:srgbClr val="A30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 descr="70 percent gray no red for nalfha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-3175"/>
            <a:ext cx="1143000" cy="91757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802" r:id="rId6"/>
    <p:sldLayoutId id="2147483790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449263" y="61753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579437" y="3246437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449263" y="5875337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17E901-3C5E-486A-B3BF-AAD0C27BA8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819400" y="2971800"/>
            <a:ext cx="6858000" cy="914400"/>
          </a:xfrm>
          <a:prstGeom prst="rect">
            <a:avLst/>
          </a:prstGeom>
          <a:solidFill>
            <a:srgbClr val="00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solidFill>
            <a:srgbClr val="A30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 descr="70 percent gray no red for nalfha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5637" y="102962"/>
            <a:ext cx="1044125" cy="8382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8/31/2017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47D824-16C4-4F90-9709-9A63B953F7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933700" y="2933700"/>
            <a:ext cx="6858000" cy="990600"/>
          </a:xfrm>
          <a:prstGeom prst="rect">
            <a:avLst/>
          </a:prstGeom>
          <a:solidFill>
            <a:srgbClr val="00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362200" y="3352800"/>
            <a:ext cx="6858000" cy="152400"/>
          </a:xfrm>
          <a:prstGeom prst="rect">
            <a:avLst/>
          </a:prstGeom>
          <a:solidFill>
            <a:srgbClr val="A30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 descr="70 percent gray no red for nalfha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02962"/>
            <a:ext cx="1010788" cy="81143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cog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alepuz@capcog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cap="none" dirty="0" smtClean="0"/>
              <a:t>State Water Plan Supply Side Water Management Strategies in the CAPCOG Region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0374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Surface Water Strategies by County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03093048"/>
              </p:ext>
            </p:extLst>
          </p:nvPr>
        </p:nvGraphicFramePr>
        <p:xfrm>
          <a:off x="0" y="1219200"/>
          <a:ext cx="9144000" cy="5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Groundwater Strategies by County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196648"/>
              </p:ext>
            </p:extLst>
          </p:nvPr>
        </p:nvGraphicFramePr>
        <p:xfrm>
          <a:off x="0" y="1219200"/>
          <a:ext cx="9144000" cy="526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4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2800" dirty="0" smtClean="0"/>
              <a:t>% Demand Met by New Supply Strategies by County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32870744"/>
              </p:ext>
            </p:extLst>
          </p:nvPr>
        </p:nvGraphicFramePr>
        <p:xfrm>
          <a:off x="0" y="1219200"/>
          <a:ext cx="9144000" cy="530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10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Largest New Supply Strategies for Region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3B7AE-9D3F-4D6C-BC99-D9BBDEF4296E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44580137"/>
              </p:ext>
            </p:extLst>
          </p:nvPr>
        </p:nvGraphicFramePr>
        <p:xfrm>
          <a:off x="457200" y="1132840"/>
          <a:ext cx="82295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799">
                  <a:extLst>
                    <a:ext uri="{9D8B030D-6E8A-4147-A177-3AD203B41FA5}">
                      <a16:colId xmlns:a16="http://schemas.microsoft.com/office/drawing/2014/main" val="1688402292"/>
                    </a:ext>
                  </a:extLst>
                </a:gridCol>
                <a:gridCol w="1586928">
                  <a:extLst>
                    <a:ext uri="{9D8B030D-6E8A-4147-A177-3AD203B41FA5}">
                      <a16:colId xmlns:a16="http://schemas.microsoft.com/office/drawing/2014/main" val="2718864603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1400401692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2550485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Source 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2070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61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LCRA Lane City Reservoir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847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 of Austin ASR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</a:t>
                      </a:r>
                      <a:r>
                        <a:rPr lang="en-US" b="1" baseline="0" dirty="0" smtClean="0"/>
                        <a:t>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550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Brushy Creek RUA – Existing Contracts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93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Little River OCR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9716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 of Austin – Lake Long Enhanced Storage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4061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GBRA – MBWSP</a:t>
                      </a:r>
                      <a:r>
                        <a:rPr lang="en-US" b="1" baseline="0" dirty="0" smtClean="0"/>
                        <a:t> – Surface Water w/ASR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0069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LCRA – Mid-River Basin Reservoir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52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 of Austin – Rainwater Harvesting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44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LCRA – Prairie Site Reservoir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619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Carrizo</a:t>
                      </a:r>
                      <a:r>
                        <a:rPr lang="en-US" b="1" baseline="0" dirty="0" smtClean="0"/>
                        <a:t> Aquifer Development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Groundwater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167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Hays/Caldwell PUA Project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Groundwater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1814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Georgetown WTP Expansion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Surface 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9563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Vista Ridge Project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Groundwater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054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 smtClean="0"/>
              <a:t>New supply strategies account for more than half of all of the acre-feet of future water supply strategies for the CAPCOG region.</a:t>
            </a:r>
          </a:p>
          <a:p>
            <a:r>
              <a:rPr lang="en-US" sz="2400" dirty="0" smtClean="0"/>
              <a:t>“Other surface water” constitutes the largest new supply strategy in the region 2020, followed by new groundwater wells and ASR.</a:t>
            </a:r>
          </a:p>
          <a:p>
            <a:r>
              <a:rPr lang="en-US" sz="2400" dirty="0" smtClean="0"/>
              <a:t>The region will increasingly rely on new major reservoirs, other surface water, and ASR in the future.</a:t>
            </a:r>
          </a:p>
          <a:p>
            <a:r>
              <a:rPr lang="en-US" sz="2400" dirty="0" smtClean="0"/>
              <a:t>The capital costs greatly vary depending on the water management strategy.</a:t>
            </a:r>
          </a:p>
          <a:p>
            <a:r>
              <a:rPr lang="en-US" sz="2400" dirty="0" smtClean="0"/>
              <a:t>The region’s future demand is heavily dependent on success of the </a:t>
            </a:r>
            <a:r>
              <a:rPr lang="en-US" sz="2400" dirty="0"/>
              <a:t>top 13 </a:t>
            </a:r>
            <a:r>
              <a:rPr lang="en-US" sz="2400" dirty="0" smtClean="0"/>
              <a:t>projects.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3B7AE-9D3F-4D6C-BC99-D9BBDEF4296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6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200"/>
            <a:ext cx="7772400" cy="914400"/>
          </a:xfrm>
        </p:spPr>
        <p:txBody>
          <a:bodyPr/>
          <a:lstStyle/>
          <a:p>
            <a:pPr>
              <a:defRPr/>
            </a:pPr>
            <a:r>
              <a:t>Thank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Capital Area Council of Governments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320B-64D1-4472-9F94-49B7104D3FC0}" type="slidenum">
              <a:rPr lang="en-US" altLang="en-US" smtClean="0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15</a:t>
            </a:fld>
            <a:endParaRPr lang="en-US" altLang="en-US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54050" y="1554163"/>
            <a:ext cx="8032750" cy="41148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Capital Area Council of Governments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  <a:hlinkClick r:id="rId3"/>
              </a:rPr>
              <a:t>www.capcog.org</a:t>
            </a:r>
            <a:endParaRPr lang="en-US" sz="320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smtClean="0">
                <a:latin typeface="+mn-lt"/>
                <a:cs typeface="+mn-cs"/>
              </a:rPr>
              <a:t>Christiane Alepuz</a:t>
            </a:r>
            <a:endParaRPr lang="en-US" sz="320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smtClean="0">
                <a:latin typeface="+mn-lt"/>
                <a:cs typeface="+mn-cs"/>
                <a:hlinkClick r:id="rId4"/>
              </a:rPr>
              <a:t>calepuz@capcog.org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endParaRPr lang="en-US" sz="320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smtClean="0">
                <a:latin typeface="+mn-lt"/>
                <a:cs typeface="+mn-cs"/>
              </a:rPr>
              <a:t>(512) 916-6005</a:t>
            </a:r>
            <a:endParaRPr lang="en-US" sz="320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2800" dirty="0" smtClean="0"/>
              <a:t>Reminder: State Water Plan = Meeting Future Demand During a Drought of Record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Future Demand Met by Existing Supplies + Water Management Strategies (WMS)</a:t>
            </a:r>
          </a:p>
          <a:p>
            <a:r>
              <a:rPr lang="en-US" dirty="0" smtClean="0"/>
              <a:t>Future conservation &amp; reuse WMS</a:t>
            </a:r>
          </a:p>
          <a:p>
            <a:pPr lvl="1"/>
            <a:r>
              <a:rPr lang="en-US" dirty="0" smtClean="0"/>
              <a:t>Conservation &amp; drought management = reducing amount of water used</a:t>
            </a:r>
          </a:p>
          <a:p>
            <a:pPr lvl="1"/>
            <a:r>
              <a:rPr lang="en-US" dirty="0" smtClean="0"/>
              <a:t>Reuse = turning wastewater into usable water</a:t>
            </a:r>
          </a:p>
          <a:p>
            <a:r>
              <a:rPr lang="en-US" dirty="0" smtClean="0"/>
              <a:t>New supplies WMS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Surface Water</a:t>
            </a:r>
          </a:p>
          <a:p>
            <a:pPr lvl="1"/>
            <a:r>
              <a:rPr lang="en-US" dirty="0" smtClean="0"/>
              <a:t>Other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New Supply Water Management Strategies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</a:p>
          <a:p>
            <a:pPr lvl="1"/>
            <a:r>
              <a:rPr lang="en-US" dirty="0"/>
              <a:t>Aquifer Storage and </a:t>
            </a:r>
            <a:r>
              <a:rPr lang="en-US" dirty="0" smtClean="0"/>
              <a:t>Recovery</a:t>
            </a:r>
            <a:endParaRPr lang="en-US" dirty="0"/>
          </a:p>
          <a:p>
            <a:pPr lvl="1"/>
            <a:r>
              <a:rPr lang="en-US" dirty="0"/>
              <a:t>New Major </a:t>
            </a:r>
            <a:r>
              <a:rPr lang="en-US" dirty="0" smtClean="0"/>
              <a:t>Reservoir</a:t>
            </a:r>
          </a:p>
          <a:p>
            <a:pPr lvl="1"/>
            <a:r>
              <a:rPr lang="en-US" dirty="0" smtClean="0"/>
              <a:t>Other Surface Water</a:t>
            </a:r>
            <a:endParaRPr lang="en-US" dirty="0"/>
          </a:p>
          <a:p>
            <a:r>
              <a:rPr lang="en-US" dirty="0" smtClean="0"/>
              <a:t>Groundwater </a:t>
            </a:r>
            <a:r>
              <a:rPr lang="en-US" dirty="0"/>
              <a:t>Resources​</a:t>
            </a:r>
          </a:p>
          <a:p>
            <a:pPr lvl="1"/>
            <a:r>
              <a:rPr lang="en-US" dirty="0"/>
              <a:t>Aquifer Storage and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Groundwater </a:t>
            </a:r>
            <a:r>
              <a:rPr lang="en-US" dirty="0"/>
              <a:t>Desalination​</a:t>
            </a:r>
          </a:p>
          <a:p>
            <a:pPr lvl="1"/>
            <a:r>
              <a:rPr lang="en-US" dirty="0" smtClean="0"/>
              <a:t>Groundwater Wells and Other</a:t>
            </a:r>
          </a:p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New Supply WMS Source Definitions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r>
              <a:rPr lang="en-US" sz="2200" dirty="0" smtClean="0"/>
              <a:t>Aquifer </a:t>
            </a:r>
            <a:r>
              <a:rPr lang="en-US" sz="2200" dirty="0"/>
              <a:t>Storage and Recovery</a:t>
            </a:r>
            <a:r>
              <a:rPr lang="en-US" sz="2200" dirty="0" smtClean="0"/>
              <a:t>​ (ASR)</a:t>
            </a:r>
          </a:p>
          <a:p>
            <a:pPr lvl="1"/>
            <a:r>
              <a:rPr lang="en-US" sz="2000" dirty="0" smtClean="0"/>
              <a:t>Injecting water into </a:t>
            </a:r>
            <a:r>
              <a:rPr lang="en-US" sz="2000" dirty="0"/>
              <a:t>an aquifer where it is stored for later </a:t>
            </a:r>
            <a:r>
              <a:rPr lang="en-US" sz="2000" dirty="0" smtClean="0"/>
              <a:t>use</a:t>
            </a:r>
            <a:endParaRPr lang="en-US" sz="2000" dirty="0"/>
          </a:p>
          <a:p>
            <a:r>
              <a:rPr lang="en-US" sz="2200" dirty="0" smtClean="0"/>
              <a:t>Other Surface Water</a:t>
            </a:r>
          </a:p>
          <a:p>
            <a:pPr lvl="1"/>
            <a:r>
              <a:rPr lang="en-US" sz="2000" dirty="0" smtClean="0"/>
              <a:t>New minor reservoirs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strategies that convey, treat, reassign, or </a:t>
            </a:r>
            <a:r>
              <a:rPr lang="en-US" sz="2000" dirty="0" smtClean="0"/>
              <a:t>make </a:t>
            </a:r>
            <a:r>
              <a:rPr lang="en-US" sz="2000" dirty="0"/>
              <a:t>accessible </a:t>
            </a:r>
            <a:r>
              <a:rPr lang="en-US" sz="2000" dirty="0" smtClean="0"/>
              <a:t>surface </a:t>
            </a:r>
            <a:r>
              <a:rPr lang="en-US" sz="2000" dirty="0"/>
              <a:t>water supplies to users with or without additional </a:t>
            </a:r>
            <a:r>
              <a:rPr lang="en-US" sz="2000" dirty="0" smtClean="0"/>
              <a:t>infrastructure</a:t>
            </a:r>
          </a:p>
          <a:p>
            <a:pPr lvl="2"/>
            <a:r>
              <a:rPr lang="en-US" sz="2000" dirty="0" smtClean="0"/>
              <a:t>Pipeline construction to move existing water over </a:t>
            </a:r>
            <a:r>
              <a:rPr lang="en-US" sz="2000" dirty="0"/>
              <a:t>long distances, reassigning existing surplus water </a:t>
            </a:r>
            <a:r>
              <a:rPr lang="en-US" sz="2000" dirty="0" smtClean="0"/>
              <a:t>supplies, expanding water treatment plant capacity, etc</a:t>
            </a:r>
            <a:r>
              <a:rPr lang="en-US" sz="2000" dirty="0"/>
              <a:t>.</a:t>
            </a:r>
            <a:endParaRPr lang="en-US" sz="2000" dirty="0" smtClean="0"/>
          </a:p>
          <a:p>
            <a:r>
              <a:rPr lang="en-US" sz="2200" dirty="0"/>
              <a:t>Groundwater Wells and </a:t>
            </a:r>
            <a:r>
              <a:rPr lang="en-US" sz="2200" dirty="0" smtClean="0"/>
              <a:t>Other</a:t>
            </a:r>
          </a:p>
          <a:p>
            <a:pPr lvl="1"/>
            <a:r>
              <a:rPr lang="en-US" sz="2000" dirty="0"/>
              <a:t>New </a:t>
            </a:r>
            <a:r>
              <a:rPr lang="en-US" sz="2000" dirty="0" smtClean="0"/>
              <a:t>wells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ways to </a:t>
            </a:r>
            <a:r>
              <a:rPr lang="en-US" sz="2000" dirty="0" smtClean="0"/>
              <a:t>access developed </a:t>
            </a:r>
            <a:r>
              <a:rPr lang="en-US" sz="2000" dirty="0"/>
              <a:t>groundwater supplies to </a:t>
            </a:r>
            <a:r>
              <a:rPr lang="en-US" sz="2000" dirty="0" smtClean="0"/>
              <a:t>users with or without additional conveyance and/or treatment infrastructure</a:t>
            </a:r>
          </a:p>
          <a:p>
            <a:r>
              <a:rPr lang="en-US" sz="2200" dirty="0" smtClean="0"/>
              <a:t>Other Strategies</a:t>
            </a:r>
          </a:p>
          <a:p>
            <a:pPr lvl="1"/>
            <a:r>
              <a:rPr lang="en-US" sz="2000" dirty="0" smtClean="0"/>
              <a:t>Surface water desalination, brush control, and rainwater harvesting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549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Capital Area Council of Governments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446836"/>
            <a:ext cx="2133600" cy="365125"/>
          </a:xfrm>
        </p:spPr>
        <p:txBody>
          <a:bodyPr/>
          <a:lstStyle/>
          <a:p>
            <a:fld id="{F62379E6-E920-47F4-AA7C-8C04D92C01F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Supply Strategies 2020-2070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87007694"/>
              </p:ext>
            </p:extLst>
          </p:nvPr>
        </p:nvGraphicFramePr>
        <p:xfrm>
          <a:off x="228600" y="12954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Region-Wide New Supply Strategies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72124323"/>
              </p:ext>
            </p:extLst>
          </p:nvPr>
        </p:nvGraphicFramePr>
        <p:xfrm>
          <a:off x="0" y="1066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4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Region-Wide New Supply Strategies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25578559"/>
              </p:ext>
            </p:extLst>
          </p:nvPr>
        </p:nvGraphicFramePr>
        <p:xfrm>
          <a:off x="0" y="1066800"/>
          <a:ext cx="914400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3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Region-Wide New Supply Strategies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92528284"/>
              </p:ext>
            </p:extLst>
          </p:nvPr>
        </p:nvGraphicFramePr>
        <p:xfrm>
          <a:off x="0" y="1066799"/>
          <a:ext cx="9144000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7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914400"/>
          </a:xfrm>
        </p:spPr>
        <p:txBody>
          <a:bodyPr/>
          <a:lstStyle/>
          <a:p>
            <a:r>
              <a:rPr lang="en-US" sz="3300" dirty="0" smtClean="0"/>
              <a:t>Region-Wide New Supply Strategies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10/27/2017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Capital Area Council of Governments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379E6-E920-47F4-AA7C-8C04D92C01F1}" type="slidenum">
              <a:rPr lang="en-US" altLang="en-US" smtClean="0"/>
              <a:pPr/>
              <a:t>9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23011534"/>
              </p:ext>
            </p:extLst>
          </p:nvPr>
        </p:nvGraphicFramePr>
        <p:xfrm>
          <a:off x="11430" y="1066800"/>
          <a:ext cx="913257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3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al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tical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ft Logo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7C7D912563544AFC2705E45B7D1A8" ma:contentTypeVersion="4" ma:contentTypeDescription="Create a new document." ma:contentTypeScope="" ma:versionID="bcf1cf2f344f467a7e19b4b2e3fed1fd">
  <xsd:schema xmlns:xsd="http://www.w3.org/2001/XMLSchema" xmlns:xs="http://www.w3.org/2001/XMLSchema" xmlns:p="http://schemas.microsoft.com/office/2006/metadata/properties" xmlns:ns2="24194e56-2be0-4174-afd6-9b1eff12eb62" xmlns:ns3="acfcdd77-ebce-4a76-b18f-5976d637f64e" targetNamespace="http://schemas.microsoft.com/office/2006/metadata/properties" ma:root="true" ma:fieldsID="a98a6ac43865c103aad41136e64959b7" ns2:_="" ns3:_="">
    <xsd:import namespace="24194e56-2be0-4174-afd6-9b1eff12eb62"/>
    <xsd:import namespace="acfcdd77-ebce-4a76-b18f-5976d637f6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94e56-2be0-4174-afd6-9b1eff12eb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cdd77-ebce-4a76-b18f-5976d637f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ED03E0-6600-4BCA-A5F3-D9BD0D7C488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4EBC99D-45B1-4E5F-B180-9F04609347BA}">
  <ds:schemaRefs>
    <ds:schemaRef ds:uri="http://purl.org/dc/elements/1.1/"/>
    <ds:schemaRef ds:uri="http://schemas.microsoft.com/office/2006/metadata/properties"/>
    <ds:schemaRef ds:uri="24194e56-2be0-4174-afd6-9b1eff12eb62"/>
    <ds:schemaRef ds:uri="http://purl.org/dc/terms/"/>
    <ds:schemaRef ds:uri="acfcdd77-ebce-4a76-b18f-5976d637f6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35464C-EEB0-4A2C-B772-9BDFB565305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B5EC74-320C-4F8E-A68B-4397F93C95A1}"/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956</Words>
  <Application>Microsoft Office PowerPoint</Application>
  <PresentationFormat>On-screen Show (4:3)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Gill Sans MT</vt:lpstr>
      <vt:lpstr>Custom Design</vt:lpstr>
      <vt:lpstr>Original Layout</vt:lpstr>
      <vt:lpstr>Vertical Layout</vt:lpstr>
      <vt:lpstr>Left Logo Layout</vt:lpstr>
      <vt:lpstr>State Water Plan Supply Side Water Management Strategies in the CAPCOG Region</vt:lpstr>
      <vt:lpstr>Reminder: State Water Plan = Meeting Future Demand During a Drought of Record</vt:lpstr>
      <vt:lpstr>New Supply Water Management Strategies</vt:lpstr>
      <vt:lpstr>New Supply WMS Source Definitions</vt:lpstr>
      <vt:lpstr>Water Supply Strategies 2020-2070</vt:lpstr>
      <vt:lpstr>Region-Wide New Supply Strategies</vt:lpstr>
      <vt:lpstr>Region-Wide New Supply Strategies</vt:lpstr>
      <vt:lpstr>Region-Wide New Supply Strategies</vt:lpstr>
      <vt:lpstr>Region-Wide New Supply Strategies</vt:lpstr>
      <vt:lpstr>New Surface Water Strategies by County</vt:lpstr>
      <vt:lpstr>New Groundwater Strategies by County</vt:lpstr>
      <vt:lpstr>% Demand Met by New Supply Strategies by County</vt:lpstr>
      <vt:lpstr>Largest New Supply Strategies for Region</vt:lpstr>
      <vt:lpstr>Summary</vt:lpstr>
      <vt:lpstr>Thank you</vt:lpstr>
    </vt:vector>
  </TitlesOfParts>
  <Company>CAPCOG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Area Homebuilders  May 31, 2012</dc:title>
  <dc:creator>Alepuz, Christiane</dc:creator>
  <cp:lastModifiedBy>Alepuz, Christiane</cp:lastModifiedBy>
  <cp:revision>752</cp:revision>
  <dcterms:created xsi:type="dcterms:W3CDTF">2012-05-24T18:40:35Z</dcterms:created>
  <dcterms:modified xsi:type="dcterms:W3CDTF">2018-07-20T14:58:54Z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JYZCVNW5XNE2-63-5</vt:lpwstr>
  </property>
  <property fmtid="{D5CDD505-2E9C-101B-9397-08002B2CF9AE}" pid="3" name="_dlc_DocIdItemGuid">
    <vt:lpwstr>6f119072-b32a-4841-8b51-a8caac736c09</vt:lpwstr>
  </property>
  <property fmtid="{D5CDD505-2E9C-101B-9397-08002B2CF9AE}" pid="4" name="_dlc_DocIdUrl">
    <vt:lpwstr>http://share2/_layouts/DocIdRedir.aspx?ID=JYZCVNW5XNE2-63-5, JYZCVNW5XNE2-63-5</vt:lpwstr>
  </property>
  <property fmtid="{D5CDD505-2E9C-101B-9397-08002B2CF9AE}" pid="5" name="ContentTypeId">
    <vt:lpwstr>0x01010074E7C7D912563544AFC2705E45B7D1A8</vt:lpwstr>
  </property>
</Properties>
</file>